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6EB2015D-1FB5-4059-B9D6-EE44F113690B}" type="datetimeFigureOut">
              <a:rPr lang="es-EC" smtClean="0"/>
              <a:t>13/03/2014</a:t>
            </a:fld>
            <a:endParaRPr lang="es-EC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s-EC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110D01C4-BAB2-47CA-A21E-FA90185F4DE3}" type="slidenum">
              <a:rPr lang="es-EC" smtClean="0"/>
              <a:t>‹Nº›</a:t>
            </a:fld>
            <a:endParaRPr lang="es-EC"/>
          </a:p>
        </p:txBody>
      </p:sp>
      <p:sp>
        <p:nvSpPr>
          <p:cNvPr id="21" name="20 Rectángulo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32 Rectángulo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21 Rectángulo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31 Rectángulo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015D-1FB5-4059-B9D6-EE44F113690B}" type="datetimeFigureOut">
              <a:rPr lang="es-EC" smtClean="0"/>
              <a:t>13/03/2014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D01C4-BAB2-47CA-A21E-FA90185F4DE3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015D-1FB5-4059-B9D6-EE44F113690B}" type="datetimeFigureOut">
              <a:rPr lang="es-EC" smtClean="0"/>
              <a:t>13/03/2014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D01C4-BAB2-47CA-A21E-FA90185F4DE3}" type="slidenum">
              <a:rPr lang="es-EC" smtClean="0"/>
              <a:t>‹Nº›</a:t>
            </a:fld>
            <a:endParaRPr lang="es-EC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Triángulo isósceles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015D-1FB5-4059-B9D6-EE44F113690B}" type="datetimeFigureOut">
              <a:rPr lang="es-EC" smtClean="0"/>
              <a:t>13/03/2014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D01C4-BAB2-47CA-A21E-FA90185F4DE3}" type="slidenum">
              <a:rPr lang="es-EC" smtClean="0"/>
              <a:t>‹Nº›</a:t>
            </a:fld>
            <a:endParaRPr lang="es-EC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6EB2015D-1FB5-4059-B9D6-EE44F113690B}" type="datetimeFigureOut">
              <a:rPr lang="es-EC" smtClean="0"/>
              <a:t>13/03/2014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110D01C4-BAB2-47CA-A21E-FA90185F4DE3}" type="slidenum">
              <a:rPr lang="es-EC" smtClean="0"/>
              <a:t>‹Nº›</a:t>
            </a:fld>
            <a:endParaRPr lang="es-EC"/>
          </a:p>
        </p:txBody>
      </p:sp>
      <p:sp>
        <p:nvSpPr>
          <p:cNvPr id="7" name="6 Rectángulo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015D-1FB5-4059-B9D6-EE44F113690B}" type="datetimeFigureOut">
              <a:rPr lang="es-EC" smtClean="0"/>
              <a:t>13/03/2014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D01C4-BAB2-47CA-A21E-FA90185F4DE3}" type="slidenum">
              <a:rPr lang="es-EC" smtClean="0"/>
              <a:t>‹Nº›</a:t>
            </a:fld>
            <a:endParaRPr lang="es-EC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015D-1FB5-4059-B9D6-EE44F113690B}" type="datetimeFigureOut">
              <a:rPr lang="es-EC" smtClean="0"/>
              <a:t>13/03/2014</a:t>
            </a:fld>
            <a:endParaRPr lang="es-EC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D01C4-BAB2-47CA-A21E-FA90185F4DE3}" type="slidenum">
              <a:rPr lang="es-EC" smtClean="0"/>
              <a:t>‹Nº›</a:t>
            </a:fld>
            <a:endParaRPr lang="es-EC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015D-1FB5-4059-B9D6-EE44F113690B}" type="datetimeFigureOut">
              <a:rPr lang="es-EC" smtClean="0"/>
              <a:t>13/03/2014</a:t>
            </a:fld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D01C4-BAB2-47CA-A21E-FA90185F4DE3}" type="slidenum">
              <a:rPr lang="es-EC" smtClean="0"/>
              <a:t>‹Nº›</a:t>
            </a:fld>
            <a:endParaRPr lang="es-EC"/>
          </a:p>
        </p:txBody>
      </p:sp>
      <p:sp>
        <p:nvSpPr>
          <p:cNvPr id="6" name="5 Triángulo isósceles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015D-1FB5-4059-B9D6-EE44F113690B}" type="datetimeFigureOut">
              <a:rPr lang="es-EC" smtClean="0"/>
              <a:t>13/03/2014</a:t>
            </a:fld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D01C4-BAB2-47CA-A21E-FA90185F4DE3}" type="slidenum">
              <a:rPr lang="es-EC" smtClean="0"/>
              <a:t>‹Nº›</a:t>
            </a:fld>
            <a:endParaRPr lang="es-EC"/>
          </a:p>
        </p:txBody>
      </p:sp>
      <p:sp>
        <p:nvSpPr>
          <p:cNvPr id="5" name="4 Conector recto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Triángulo isósceles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015D-1FB5-4059-B9D6-EE44F113690B}" type="datetimeFigureOut">
              <a:rPr lang="es-EC" smtClean="0"/>
              <a:t>13/03/2014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D01C4-BAB2-47CA-A21E-FA90185F4DE3}" type="slidenum">
              <a:rPr lang="es-EC" smtClean="0"/>
              <a:t>‹Nº›</a:t>
            </a:fld>
            <a:endParaRPr lang="es-EC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Triángulo isósceles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Marcador de contenido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015D-1FB5-4059-B9D6-EE44F113690B}" type="datetimeFigureOut">
              <a:rPr lang="es-EC" smtClean="0"/>
              <a:t>13/03/2014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D01C4-BAB2-47CA-A21E-FA90185F4DE3}" type="slidenum">
              <a:rPr lang="es-EC" smtClean="0"/>
              <a:t>‹Nº›</a:t>
            </a:fld>
            <a:endParaRPr lang="es-EC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Triángulo isósceles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EB2015D-1FB5-4059-B9D6-EE44F113690B}" type="datetimeFigureOut">
              <a:rPr lang="es-EC" smtClean="0"/>
              <a:t>13/03/2014</a:t>
            </a:fld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EC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10D01C4-BAB2-47CA-A21E-FA90185F4DE3}" type="slidenum">
              <a:rPr lang="es-EC" smtClean="0"/>
              <a:t>‹Nº›</a:t>
            </a:fld>
            <a:endParaRPr lang="es-EC"/>
          </a:p>
        </p:txBody>
      </p:sp>
      <p:sp>
        <p:nvSpPr>
          <p:cNvPr id="28" name="27 Conector recto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Conector recto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Triángulo isósceles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115616" y="3717032"/>
            <a:ext cx="6961584" cy="1159768"/>
          </a:xfrm>
        </p:spPr>
        <p:txBody>
          <a:bodyPr>
            <a:noAutofit/>
          </a:bodyPr>
          <a:lstStyle/>
          <a:p>
            <a:r>
              <a:rPr lang="es-EC" sz="2400" b="1" dirty="0" smtClean="0"/>
              <a:t>TALLER</a:t>
            </a:r>
            <a:r>
              <a:rPr lang="es-EC" sz="2400" dirty="0" smtClean="0"/>
              <a:t>: Definición </a:t>
            </a:r>
            <a:r>
              <a:rPr lang="es-EC" sz="2400" dirty="0"/>
              <a:t>de conceptos sobre actividades, planes, programas y las líneas de vinculación con la sociedad, desde las </a:t>
            </a:r>
            <a:r>
              <a:rPr lang="es-EC" sz="2400" b="1" dirty="0" err="1"/>
              <a:t>IES</a:t>
            </a:r>
            <a:endParaRPr lang="es-EC" sz="2400" b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C" dirty="0" smtClean="0"/>
              <a:t>Marcelo Moscoso G</a:t>
            </a:r>
            <a:endParaRPr lang="es-EC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43" b="24473"/>
          <a:stretch/>
        </p:blipFill>
        <p:spPr bwMode="auto">
          <a:xfrm>
            <a:off x="5995178" y="332656"/>
            <a:ext cx="2843997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143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dirty="0" smtClean="0"/>
              <a:t>Acciones de Vinculación de la Universidad Ecuatoriana:</a:t>
            </a:r>
            <a:endParaRPr lang="es-EC" dirty="0"/>
          </a:p>
        </p:txBody>
      </p:sp>
      <p:sp>
        <p:nvSpPr>
          <p:cNvPr id="6" name="5 Elipse"/>
          <p:cNvSpPr/>
          <p:nvPr/>
        </p:nvSpPr>
        <p:spPr>
          <a:xfrm>
            <a:off x="3666055" y="1244884"/>
            <a:ext cx="2376264" cy="108012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2000" b="1" dirty="0" smtClean="0">
                <a:solidFill>
                  <a:srgbClr val="002060"/>
                </a:solidFill>
              </a:rPr>
              <a:t>Prestación de Servicios</a:t>
            </a:r>
          </a:p>
        </p:txBody>
      </p:sp>
      <p:sp>
        <p:nvSpPr>
          <p:cNvPr id="7" name="6 Elipse"/>
          <p:cNvSpPr/>
          <p:nvPr/>
        </p:nvSpPr>
        <p:spPr>
          <a:xfrm>
            <a:off x="6516216" y="1428790"/>
            <a:ext cx="2448272" cy="1242771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2000" b="1" dirty="0" smtClean="0">
                <a:solidFill>
                  <a:srgbClr val="002060"/>
                </a:solidFill>
              </a:rPr>
              <a:t>Capacitación permanente</a:t>
            </a:r>
          </a:p>
        </p:txBody>
      </p:sp>
      <p:sp>
        <p:nvSpPr>
          <p:cNvPr id="8" name="7 Elipse"/>
          <p:cNvSpPr/>
          <p:nvPr/>
        </p:nvSpPr>
        <p:spPr>
          <a:xfrm>
            <a:off x="3360021" y="4755557"/>
            <a:ext cx="2988332" cy="1242771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2000" b="1" dirty="0" smtClean="0">
                <a:solidFill>
                  <a:srgbClr val="002060"/>
                </a:solidFill>
              </a:rPr>
              <a:t>Desarrollo de manifestaciones Interculturales</a:t>
            </a:r>
          </a:p>
        </p:txBody>
      </p:sp>
      <p:sp>
        <p:nvSpPr>
          <p:cNvPr id="10" name="9 Elipse"/>
          <p:cNvSpPr/>
          <p:nvPr/>
        </p:nvSpPr>
        <p:spPr>
          <a:xfrm>
            <a:off x="152623" y="1428790"/>
            <a:ext cx="3156195" cy="1224136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2000" b="1" dirty="0" smtClean="0">
                <a:solidFill>
                  <a:srgbClr val="002060"/>
                </a:solidFill>
              </a:rPr>
              <a:t>Gestión y Administración de Convenios</a:t>
            </a:r>
          </a:p>
        </p:txBody>
      </p:sp>
      <p:sp>
        <p:nvSpPr>
          <p:cNvPr id="11" name="10 Elipse"/>
          <p:cNvSpPr/>
          <p:nvPr/>
        </p:nvSpPr>
        <p:spPr>
          <a:xfrm>
            <a:off x="152624" y="3005860"/>
            <a:ext cx="3156195" cy="1224136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2000" b="1" dirty="0" smtClean="0">
                <a:solidFill>
                  <a:srgbClr val="002060"/>
                </a:solidFill>
              </a:rPr>
              <a:t>Inserción laboral y seguimiento de Graduados</a:t>
            </a:r>
          </a:p>
        </p:txBody>
      </p:sp>
      <p:sp>
        <p:nvSpPr>
          <p:cNvPr id="12" name="11 Elipse"/>
          <p:cNvSpPr/>
          <p:nvPr/>
        </p:nvSpPr>
        <p:spPr>
          <a:xfrm>
            <a:off x="6426206" y="3005860"/>
            <a:ext cx="2448272" cy="1242771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2000" b="1" dirty="0" smtClean="0">
                <a:solidFill>
                  <a:srgbClr val="002060"/>
                </a:solidFill>
              </a:rPr>
              <a:t>Investigación</a:t>
            </a:r>
          </a:p>
          <a:p>
            <a:pPr algn="ctr"/>
            <a:r>
              <a:rPr lang="es-EC" b="1" dirty="0" smtClean="0">
                <a:solidFill>
                  <a:srgbClr val="002060"/>
                </a:solidFill>
              </a:rPr>
              <a:t>(</a:t>
            </a:r>
            <a:r>
              <a:rPr lang="es-EC" b="1" dirty="0" err="1" smtClean="0">
                <a:solidFill>
                  <a:srgbClr val="002060"/>
                </a:solidFill>
              </a:rPr>
              <a:t>Soluc.Probl</a:t>
            </a:r>
            <a:r>
              <a:rPr lang="es-EC" b="1" dirty="0" smtClean="0">
                <a:solidFill>
                  <a:srgbClr val="002060"/>
                </a:solidFill>
              </a:rPr>
              <a:t>.)</a:t>
            </a:r>
          </a:p>
        </p:txBody>
      </p:sp>
      <p:sp>
        <p:nvSpPr>
          <p:cNvPr id="13" name="12 Elipse"/>
          <p:cNvSpPr/>
          <p:nvPr/>
        </p:nvSpPr>
        <p:spPr>
          <a:xfrm>
            <a:off x="257597" y="4707386"/>
            <a:ext cx="2946251" cy="1242771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2000" b="1" dirty="0" smtClean="0">
                <a:solidFill>
                  <a:srgbClr val="002060"/>
                </a:solidFill>
              </a:rPr>
              <a:t>Planificación Participativa en los </a:t>
            </a:r>
            <a:r>
              <a:rPr lang="es-EC" sz="2000" b="1" dirty="0" err="1" smtClean="0">
                <a:solidFill>
                  <a:srgbClr val="002060"/>
                </a:solidFill>
              </a:rPr>
              <a:t>GAD’s</a:t>
            </a:r>
            <a:endParaRPr lang="es-EC" sz="2000" b="1" dirty="0" smtClean="0">
              <a:solidFill>
                <a:srgbClr val="002060"/>
              </a:solidFill>
            </a:endParaRPr>
          </a:p>
        </p:txBody>
      </p:sp>
      <p:sp>
        <p:nvSpPr>
          <p:cNvPr id="14" name="13 Elipse"/>
          <p:cNvSpPr/>
          <p:nvPr/>
        </p:nvSpPr>
        <p:spPr>
          <a:xfrm>
            <a:off x="6516216" y="4677889"/>
            <a:ext cx="2448272" cy="1242771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b="1" dirty="0" smtClean="0">
                <a:solidFill>
                  <a:srgbClr val="002060"/>
                </a:solidFill>
              </a:rPr>
              <a:t>Consultorías</a:t>
            </a:r>
          </a:p>
          <a:p>
            <a:pPr algn="ctr"/>
            <a:r>
              <a:rPr lang="es-EC" sz="1600" b="1" dirty="0" smtClean="0">
                <a:solidFill>
                  <a:srgbClr val="002060"/>
                </a:solidFill>
              </a:rPr>
              <a:t>(Pagadas o No?)</a:t>
            </a:r>
          </a:p>
        </p:txBody>
      </p:sp>
      <p:sp>
        <p:nvSpPr>
          <p:cNvPr id="5" name="4 Rectángulo redondeado"/>
          <p:cNvSpPr/>
          <p:nvPr/>
        </p:nvSpPr>
        <p:spPr>
          <a:xfrm>
            <a:off x="3468033" y="3293892"/>
            <a:ext cx="2772308" cy="64807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VINCULACIÓN</a:t>
            </a:r>
            <a:endParaRPr lang="es-EC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6" name="15 Conector recto de flecha"/>
          <p:cNvCxnSpPr>
            <a:stCxn id="5" idx="0"/>
            <a:endCxn id="6" idx="4"/>
          </p:cNvCxnSpPr>
          <p:nvPr/>
        </p:nvCxnSpPr>
        <p:spPr>
          <a:xfrm flipV="1">
            <a:off x="4854187" y="2325004"/>
            <a:ext cx="0" cy="968888"/>
          </a:xfrm>
          <a:prstGeom prst="straightConnector1">
            <a:avLst/>
          </a:prstGeom>
          <a:ln w="38100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7" name="16 Conector recto de flecha"/>
          <p:cNvCxnSpPr>
            <a:stCxn id="5" idx="3"/>
            <a:endCxn id="12" idx="2"/>
          </p:cNvCxnSpPr>
          <p:nvPr/>
        </p:nvCxnSpPr>
        <p:spPr>
          <a:xfrm>
            <a:off x="6240341" y="3617928"/>
            <a:ext cx="185865" cy="9318"/>
          </a:xfrm>
          <a:prstGeom prst="straightConnector1">
            <a:avLst/>
          </a:prstGeom>
          <a:ln w="38100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17 Conector recto de flecha"/>
          <p:cNvCxnSpPr>
            <a:endCxn id="7" idx="3"/>
          </p:cNvCxnSpPr>
          <p:nvPr/>
        </p:nvCxnSpPr>
        <p:spPr>
          <a:xfrm flipV="1">
            <a:off x="4854187" y="2489561"/>
            <a:ext cx="2020570" cy="804331"/>
          </a:xfrm>
          <a:prstGeom prst="straightConnector1">
            <a:avLst/>
          </a:prstGeom>
          <a:ln w="38100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3" name="22 Conector recto de flecha"/>
          <p:cNvCxnSpPr>
            <a:stCxn id="5" idx="2"/>
            <a:endCxn id="8" idx="0"/>
          </p:cNvCxnSpPr>
          <p:nvPr/>
        </p:nvCxnSpPr>
        <p:spPr>
          <a:xfrm>
            <a:off x="4854187" y="3941964"/>
            <a:ext cx="0" cy="813593"/>
          </a:xfrm>
          <a:prstGeom prst="straightConnector1">
            <a:avLst/>
          </a:prstGeom>
          <a:ln w="38100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4" name="23 Conector recto de flecha"/>
          <p:cNvCxnSpPr>
            <a:stCxn id="5" idx="2"/>
          </p:cNvCxnSpPr>
          <p:nvPr/>
        </p:nvCxnSpPr>
        <p:spPr>
          <a:xfrm flipH="1">
            <a:off x="2631473" y="3941964"/>
            <a:ext cx="2222714" cy="917925"/>
          </a:xfrm>
          <a:prstGeom prst="straightConnector1">
            <a:avLst/>
          </a:prstGeom>
          <a:ln w="38100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5" name="24 Conector recto de flecha"/>
          <p:cNvCxnSpPr>
            <a:stCxn id="5" idx="2"/>
            <a:endCxn id="14" idx="1"/>
          </p:cNvCxnSpPr>
          <p:nvPr/>
        </p:nvCxnSpPr>
        <p:spPr>
          <a:xfrm>
            <a:off x="4854187" y="3941964"/>
            <a:ext cx="2020570" cy="917925"/>
          </a:xfrm>
          <a:prstGeom prst="straightConnector1">
            <a:avLst/>
          </a:prstGeom>
          <a:ln w="38100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7" name="36 Conector recto de flecha"/>
          <p:cNvCxnSpPr>
            <a:stCxn id="5" idx="1"/>
            <a:endCxn id="11" idx="6"/>
          </p:cNvCxnSpPr>
          <p:nvPr/>
        </p:nvCxnSpPr>
        <p:spPr>
          <a:xfrm flipH="1">
            <a:off x="3308819" y="3617928"/>
            <a:ext cx="159214" cy="0"/>
          </a:xfrm>
          <a:prstGeom prst="straightConnector1">
            <a:avLst/>
          </a:prstGeom>
          <a:ln w="38100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8" name="37 Conector recto de flecha"/>
          <p:cNvCxnSpPr>
            <a:stCxn id="5" idx="0"/>
            <a:endCxn id="10" idx="5"/>
          </p:cNvCxnSpPr>
          <p:nvPr/>
        </p:nvCxnSpPr>
        <p:spPr>
          <a:xfrm flipH="1" flipV="1">
            <a:off x="2846604" y="2473655"/>
            <a:ext cx="2007583" cy="820237"/>
          </a:xfrm>
          <a:prstGeom prst="straightConnector1">
            <a:avLst/>
          </a:prstGeom>
          <a:ln w="38100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7870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dirty="0" smtClean="0"/>
              <a:t>Acciones de Vinculación de la Universidad Ecuatoriana:</a:t>
            </a:r>
            <a:endParaRPr lang="es-EC" dirty="0"/>
          </a:p>
        </p:txBody>
      </p:sp>
      <p:sp>
        <p:nvSpPr>
          <p:cNvPr id="6" name="5 Elipse"/>
          <p:cNvSpPr/>
          <p:nvPr/>
        </p:nvSpPr>
        <p:spPr>
          <a:xfrm>
            <a:off x="3666055" y="1244884"/>
            <a:ext cx="2376264" cy="108012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2000" b="1" dirty="0" smtClean="0">
                <a:solidFill>
                  <a:srgbClr val="002060"/>
                </a:solidFill>
              </a:rPr>
              <a:t>Movilidad Académica</a:t>
            </a:r>
          </a:p>
        </p:txBody>
      </p:sp>
      <p:sp>
        <p:nvSpPr>
          <p:cNvPr id="7" name="6 Elipse"/>
          <p:cNvSpPr/>
          <p:nvPr/>
        </p:nvSpPr>
        <p:spPr>
          <a:xfrm>
            <a:off x="6516216" y="1428790"/>
            <a:ext cx="2448272" cy="1242771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b="1" dirty="0" err="1" smtClean="0">
                <a:solidFill>
                  <a:srgbClr val="002060"/>
                </a:solidFill>
              </a:rPr>
              <a:t>CTT’s</a:t>
            </a:r>
            <a:r>
              <a:rPr lang="es-EC" b="1" dirty="0" smtClean="0">
                <a:solidFill>
                  <a:srgbClr val="002060"/>
                </a:solidFill>
              </a:rPr>
              <a:t>???</a:t>
            </a:r>
          </a:p>
        </p:txBody>
      </p:sp>
      <p:sp>
        <p:nvSpPr>
          <p:cNvPr id="10" name="9 Elipse"/>
          <p:cNvSpPr/>
          <p:nvPr/>
        </p:nvSpPr>
        <p:spPr>
          <a:xfrm>
            <a:off x="152623" y="1428790"/>
            <a:ext cx="3156195" cy="1224136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1600" b="1" dirty="0" smtClean="0">
                <a:solidFill>
                  <a:srgbClr val="002060"/>
                </a:solidFill>
              </a:rPr>
              <a:t>Internacionalización de la Universidad</a:t>
            </a:r>
          </a:p>
        </p:txBody>
      </p:sp>
      <p:sp>
        <p:nvSpPr>
          <p:cNvPr id="11" name="10 Elipse"/>
          <p:cNvSpPr/>
          <p:nvPr/>
        </p:nvSpPr>
        <p:spPr>
          <a:xfrm>
            <a:off x="3468033" y="4776821"/>
            <a:ext cx="2730227" cy="1224136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2000" b="1" dirty="0" smtClean="0">
                <a:solidFill>
                  <a:srgbClr val="002060"/>
                </a:solidFill>
              </a:rPr>
              <a:t>Prácticas Pre - profesionales</a:t>
            </a:r>
          </a:p>
        </p:txBody>
      </p:sp>
      <p:sp>
        <p:nvSpPr>
          <p:cNvPr id="12" name="11 Elipse"/>
          <p:cNvSpPr/>
          <p:nvPr/>
        </p:nvSpPr>
        <p:spPr>
          <a:xfrm>
            <a:off x="6481263" y="4758185"/>
            <a:ext cx="2448272" cy="1242771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b="1" dirty="0" smtClean="0">
                <a:solidFill>
                  <a:srgbClr val="002060"/>
                </a:solidFill>
              </a:rPr>
              <a:t>Formación de Redes Académicas</a:t>
            </a:r>
          </a:p>
        </p:txBody>
      </p:sp>
      <p:sp>
        <p:nvSpPr>
          <p:cNvPr id="13" name="12 Elipse"/>
          <p:cNvSpPr/>
          <p:nvPr/>
        </p:nvSpPr>
        <p:spPr>
          <a:xfrm>
            <a:off x="323760" y="4758186"/>
            <a:ext cx="2946251" cy="1242771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b="1" dirty="0" smtClean="0">
                <a:solidFill>
                  <a:srgbClr val="002060"/>
                </a:solidFill>
              </a:rPr>
              <a:t>Democratización de </a:t>
            </a:r>
            <a:r>
              <a:rPr lang="es-EC" b="1" dirty="0" smtClean="0">
                <a:solidFill>
                  <a:srgbClr val="002060"/>
                </a:solidFill>
              </a:rPr>
              <a:t>la Ciencia</a:t>
            </a:r>
          </a:p>
        </p:txBody>
      </p:sp>
      <p:sp>
        <p:nvSpPr>
          <p:cNvPr id="5" name="4 Rectángulo redondeado"/>
          <p:cNvSpPr/>
          <p:nvPr/>
        </p:nvSpPr>
        <p:spPr>
          <a:xfrm>
            <a:off x="3455876" y="3293892"/>
            <a:ext cx="2772308" cy="64807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VINCULACIÓN</a:t>
            </a:r>
            <a:endParaRPr lang="es-EC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6" name="15 Conector recto de flecha"/>
          <p:cNvCxnSpPr>
            <a:stCxn id="5" idx="0"/>
            <a:endCxn id="6" idx="4"/>
          </p:cNvCxnSpPr>
          <p:nvPr/>
        </p:nvCxnSpPr>
        <p:spPr>
          <a:xfrm flipV="1">
            <a:off x="4842030" y="2325004"/>
            <a:ext cx="12157" cy="968888"/>
          </a:xfrm>
          <a:prstGeom prst="straightConnector1">
            <a:avLst/>
          </a:prstGeom>
          <a:ln w="38100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7" name="16 Conector recto de flecha"/>
          <p:cNvCxnSpPr>
            <a:stCxn id="5" idx="2"/>
            <a:endCxn id="12" idx="0"/>
          </p:cNvCxnSpPr>
          <p:nvPr/>
        </p:nvCxnSpPr>
        <p:spPr>
          <a:xfrm>
            <a:off x="4842030" y="3941964"/>
            <a:ext cx="2863369" cy="816221"/>
          </a:xfrm>
          <a:prstGeom prst="straightConnector1">
            <a:avLst/>
          </a:prstGeom>
          <a:ln w="38100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17 Conector recto de flecha"/>
          <p:cNvCxnSpPr>
            <a:endCxn id="7" idx="3"/>
          </p:cNvCxnSpPr>
          <p:nvPr/>
        </p:nvCxnSpPr>
        <p:spPr>
          <a:xfrm flipV="1">
            <a:off x="4854187" y="2489561"/>
            <a:ext cx="2020570" cy="804331"/>
          </a:xfrm>
          <a:prstGeom prst="straightConnector1">
            <a:avLst/>
          </a:prstGeom>
          <a:ln w="38100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4" name="23 Conector recto de flecha"/>
          <p:cNvCxnSpPr/>
          <p:nvPr/>
        </p:nvCxnSpPr>
        <p:spPr>
          <a:xfrm flipH="1">
            <a:off x="2631473" y="3941964"/>
            <a:ext cx="2222714" cy="917925"/>
          </a:xfrm>
          <a:prstGeom prst="straightConnector1">
            <a:avLst/>
          </a:prstGeom>
          <a:ln w="38100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7" name="36 Conector recto de flecha"/>
          <p:cNvCxnSpPr>
            <a:stCxn id="5" idx="2"/>
          </p:cNvCxnSpPr>
          <p:nvPr/>
        </p:nvCxnSpPr>
        <p:spPr>
          <a:xfrm>
            <a:off x="4842030" y="3941964"/>
            <a:ext cx="0" cy="917925"/>
          </a:xfrm>
          <a:prstGeom prst="straightConnector1">
            <a:avLst/>
          </a:prstGeom>
          <a:ln w="38100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8" name="37 Conector recto de flecha"/>
          <p:cNvCxnSpPr>
            <a:stCxn id="5" idx="0"/>
            <a:endCxn id="10" idx="5"/>
          </p:cNvCxnSpPr>
          <p:nvPr/>
        </p:nvCxnSpPr>
        <p:spPr>
          <a:xfrm flipH="1" flipV="1">
            <a:off x="2846604" y="2473655"/>
            <a:ext cx="1995426" cy="820237"/>
          </a:xfrm>
          <a:prstGeom prst="straightConnector1">
            <a:avLst/>
          </a:prstGeom>
          <a:ln w="38100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8827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dirty="0" smtClean="0"/>
              <a:t>Definir las líneas prioritarias para la Vinculación en la Universidad Ecuatoriana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s-EC" dirty="0" smtClean="0"/>
              <a:t>Seleccionar 3 grupos de trabajo: Universidades, Politécnicas e Institutos Superiores</a:t>
            </a:r>
          </a:p>
          <a:p>
            <a:pPr algn="just"/>
            <a:r>
              <a:rPr lang="es-EC" dirty="0" smtClean="0"/>
              <a:t>Elegir un </a:t>
            </a:r>
            <a:r>
              <a:rPr lang="es-EC" dirty="0" err="1" smtClean="0"/>
              <a:t>sistematizador</a:t>
            </a:r>
            <a:r>
              <a:rPr lang="es-EC" dirty="0" smtClean="0"/>
              <a:t> y un relator</a:t>
            </a:r>
          </a:p>
          <a:p>
            <a:pPr algn="just"/>
            <a:r>
              <a:rPr lang="es-EC" dirty="0" smtClean="0"/>
              <a:t>Analizar la dinámica de la vinculación en las </a:t>
            </a:r>
            <a:r>
              <a:rPr lang="es-EC" dirty="0" err="1" smtClean="0"/>
              <a:t>IES</a:t>
            </a:r>
            <a:r>
              <a:rPr lang="es-EC" dirty="0" smtClean="0"/>
              <a:t> (30 minutos)</a:t>
            </a:r>
          </a:p>
          <a:p>
            <a:pPr algn="just"/>
            <a:r>
              <a:rPr lang="es-EC" dirty="0" smtClean="0"/>
              <a:t>Establecer las actividades de vinculación que se puedan realizar en las </a:t>
            </a:r>
            <a:r>
              <a:rPr lang="es-EC" dirty="0" err="1" smtClean="0"/>
              <a:t>IES</a:t>
            </a:r>
            <a:r>
              <a:rPr lang="es-EC" dirty="0" smtClean="0"/>
              <a:t>.</a:t>
            </a:r>
          </a:p>
          <a:p>
            <a:pPr algn="just"/>
            <a:r>
              <a:rPr lang="es-EC" dirty="0" smtClean="0"/>
              <a:t>Construir un informe</a:t>
            </a:r>
          </a:p>
          <a:p>
            <a:pPr algn="just"/>
            <a:r>
              <a:rPr lang="es-EC" dirty="0" smtClean="0"/>
              <a:t>Plenaria (5 minutos cada grupo)</a:t>
            </a:r>
          </a:p>
          <a:p>
            <a:pPr algn="just"/>
            <a:r>
              <a:rPr lang="es-EC" dirty="0" smtClean="0"/>
              <a:t>Designar una comisión para construir las líneas, programas de Vinculación (delegados </a:t>
            </a:r>
            <a:r>
              <a:rPr lang="es-EC" dirty="0" err="1" smtClean="0"/>
              <a:t>IES</a:t>
            </a:r>
            <a:r>
              <a:rPr lang="es-EC" dirty="0" smtClean="0"/>
              <a:t> – CES)</a:t>
            </a:r>
          </a:p>
          <a:p>
            <a:pPr algn="just"/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78442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en">
  <a:themeElements>
    <a:clrScheme name="Orige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e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e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47</TotalTime>
  <Words>181</Words>
  <Application>Microsoft Office PowerPoint</Application>
  <PresentationFormat>Presentación en pantalla (4:3)</PresentationFormat>
  <Paragraphs>30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Origen</vt:lpstr>
      <vt:lpstr>TALLER: Definición de conceptos sobre actividades, planes, programas y las líneas de vinculación con la sociedad, desde las IES</vt:lpstr>
      <vt:lpstr>Acciones de Vinculación de la Universidad Ecuatoriana:</vt:lpstr>
      <vt:lpstr>Acciones de Vinculación de la Universidad Ecuatoriana:</vt:lpstr>
      <vt:lpstr>Definir las líneas prioritarias para la Vinculación en la Universidad Ecuatoriana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TALLER: Definición de conceptos sobre actividades, planes, programas y las líneas de vinculación con la sociedad, desde las IES</dc:title>
  <dc:creator>MarcEduardo</dc:creator>
  <cp:lastModifiedBy>MarcEduardo</cp:lastModifiedBy>
  <cp:revision>8</cp:revision>
  <dcterms:created xsi:type="dcterms:W3CDTF">2014-03-12T15:50:49Z</dcterms:created>
  <dcterms:modified xsi:type="dcterms:W3CDTF">2014-03-13T13:41:40Z</dcterms:modified>
</cp:coreProperties>
</file>