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482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F3BA2-F6FB-449B-916A-975D5B7DA6DC}" type="datetimeFigureOut">
              <a:rPr lang="es-EC" smtClean="0"/>
              <a:t>12/03/2014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93CF7-FF19-4AAA-AF3D-20B2C71F395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73805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12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13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14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15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10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93CF7-FF19-4AAA-AF3D-20B2C71F3953}" type="slidenum">
              <a:rPr lang="es-EC" smtClean="0"/>
              <a:t>11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4264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3473-7D62-4107-ADF0-A66E73DBD885}" type="datetime1">
              <a:rPr lang="es-EC" smtClean="0"/>
              <a:t>12/03/2014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Taller de Vinculación con la Colectividad</a:t>
            </a: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C7754-79D0-4A92-B055-B612EAE4CB1B}" type="datetime1">
              <a:rPr lang="es-EC" smtClean="0"/>
              <a:t>12/03/2014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Taller de Vinculación con la Colectividad</a:t>
            </a: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DBB7-2E54-4301-9CC4-7639E71616A5}" type="datetime1">
              <a:rPr lang="es-EC" smtClean="0"/>
              <a:t>12/03/2014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Taller de Vinculación con la Colectividad</a:t>
            </a: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71FA-7A57-4291-8B56-A31215B90C15}" type="datetime1">
              <a:rPr lang="es-EC" smtClean="0"/>
              <a:t>12/03/2014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Taller de Vinculación con la Colectividad</a:t>
            </a: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319E-BA4E-4DC1-9F0C-C5E1F143538A}" type="datetime1">
              <a:rPr lang="es-EC" smtClean="0"/>
              <a:t>12/03/2014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Taller de Vinculación con la Colectividad</a:t>
            </a: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97009-D29D-4BF3-A7D2-D64EFCAD5EE3}" type="datetime1">
              <a:rPr lang="es-EC" smtClean="0"/>
              <a:t>12/03/2014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Taller de Vinculación con la Colectividad</a:t>
            </a: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8EAC-EC63-4A17-81A5-0A2F4AC7C4AF}" type="datetime1">
              <a:rPr lang="es-EC" smtClean="0"/>
              <a:t>12/03/2014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Taller de Vinculación con la Colectividad</a:t>
            </a:r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7066-0C9B-4CF7-9077-B2C7A5DC637C}" type="datetime1">
              <a:rPr lang="es-EC" smtClean="0"/>
              <a:t>12/03/2014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Taller de Vinculación con la Colectividad</a:t>
            </a:r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8E82-627F-4FEB-9933-A8430A0F3935}" type="datetime1">
              <a:rPr lang="es-EC" smtClean="0"/>
              <a:t>12/03/2014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Taller de Vinculación con la Colectividad</a:t>
            </a:r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37499-C280-4923-A039-4DDD7F1D6215}" type="datetime1">
              <a:rPr lang="es-EC" smtClean="0"/>
              <a:t>12/03/2014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Taller de Vinculación con la Colectividad</a:t>
            </a: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372D-47AB-4BAA-AB50-D632DBF36D17}" type="datetime1">
              <a:rPr lang="es-EC" smtClean="0"/>
              <a:t>12/03/2014</a:t>
            </a:fld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C" smtClean="0"/>
              <a:t>Taller de Vinculación con la Colectividad</a:t>
            </a:r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E9773B4-1744-4FEC-B8C2-67022F1AB333}" type="slidenum">
              <a:rPr lang="es-EC" smtClean="0"/>
              <a:t>‹Nº›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s-EC" smtClean="0"/>
              <a:t>Taller de Vinculación con la Colectividad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9DCD78D-8F0C-4310-BB4E-0E49B6189710}" type="datetime1">
              <a:rPr lang="es-EC" smtClean="0"/>
              <a:t>12/03/2014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Elipse"/>
          <p:cNvSpPr/>
          <p:nvPr/>
        </p:nvSpPr>
        <p:spPr>
          <a:xfrm>
            <a:off x="179512" y="420599"/>
            <a:ext cx="1881786" cy="1855232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2420888"/>
            <a:ext cx="7543800" cy="2593975"/>
          </a:xfrm>
        </p:spPr>
        <p:txBody>
          <a:bodyPr/>
          <a:lstStyle/>
          <a:p>
            <a:pPr algn="ctr"/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Ordenamiento Jurídico Para la Vinculación Universitaria </a:t>
            </a:r>
            <a:b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Ecuatoriana</a:t>
            </a:r>
            <a:b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C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915816" y="4572000"/>
            <a:ext cx="4231744" cy="58519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/>
            <a:r>
              <a:rPr lang="es-EC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 Marcelo Moscoso Gómez, </a:t>
            </a:r>
            <a:r>
              <a:rPr lang="es-EC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M.Sc</a:t>
            </a:r>
            <a:r>
              <a:rPr lang="es-EC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s-EC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 rot="16200000">
            <a:off x="7529433" y="3783935"/>
            <a:ext cx="2562345" cy="556331"/>
          </a:xfrm>
        </p:spPr>
        <p:txBody>
          <a:bodyPr/>
          <a:lstStyle/>
          <a:p>
            <a:r>
              <a:rPr lang="es-EC" sz="1600" b="1" dirty="0" smtClean="0"/>
              <a:t>Taller de Vinculación con la Colectividad</a:t>
            </a:r>
            <a:endParaRPr lang="es-EC" sz="1600" b="1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b="1" smtClean="0">
                <a:latin typeface="Albertus Medium" pitchFamily="34" charset="0"/>
              </a:rPr>
              <a:t>1</a:t>
            </a:fld>
            <a:endParaRPr lang="es-EC" sz="2000" b="1" dirty="0">
              <a:latin typeface="Albertus Medium" pitchFamily="34" charset="0"/>
            </a:endParaRPr>
          </a:p>
        </p:txBody>
      </p:sp>
      <p:pic>
        <p:nvPicPr>
          <p:cNvPr id="1027" name="Picture 3" descr="D:\Imagenes2010\Sellos\ESPOCH-FI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30" y="485384"/>
            <a:ext cx="1747349" cy="172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4683726" y="666951"/>
            <a:ext cx="3363362" cy="136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38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spcAft>
                <a:spcPts val="1200"/>
              </a:spcAft>
              <a:buNone/>
            </a:pPr>
            <a:r>
              <a:rPr lang="es-EC" b="1" dirty="0" smtClean="0"/>
              <a:t>TITULO VI: VINCULACIÓN CON LA SOCIEDAD</a:t>
            </a:r>
          </a:p>
          <a:p>
            <a:pPr marL="114300" indent="0" algn="ctr">
              <a:spcAft>
                <a:spcPts val="1200"/>
              </a:spcAft>
              <a:buNone/>
            </a:pPr>
            <a:r>
              <a:rPr lang="es-EC" b="1" dirty="0" smtClean="0"/>
              <a:t>CAPITULO I: PERTINENCIA</a:t>
            </a:r>
          </a:p>
          <a:p>
            <a:pPr marL="114300" indent="0" algn="just">
              <a:spcAft>
                <a:spcPts val="1200"/>
              </a:spcAft>
              <a:buNone/>
            </a:pPr>
            <a:r>
              <a:rPr lang="es-EC" b="1" dirty="0"/>
              <a:t>Artículo 77</a:t>
            </a:r>
            <a:r>
              <a:rPr lang="es-EC" dirty="0"/>
              <a:t>.- </a:t>
            </a:r>
            <a:r>
              <a:rPr lang="es-EC" b="1" dirty="0"/>
              <a:t>Pertinencia de las carreras y programas académicos</a:t>
            </a:r>
            <a:r>
              <a:rPr lang="es-EC" dirty="0"/>
              <a:t>.· Se </a:t>
            </a:r>
            <a:r>
              <a:rPr lang="es-EC" dirty="0" smtClean="0"/>
              <a:t>entenderá como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pertinencia</a:t>
            </a:r>
            <a:r>
              <a:rPr lang="es-EC" dirty="0"/>
              <a:t> de carreras y programas académicos a la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articulación</a:t>
            </a:r>
            <a:r>
              <a:rPr lang="es-EC" dirty="0"/>
              <a:t> de la </a:t>
            </a:r>
            <a:r>
              <a:rPr lang="es-EC" dirty="0" smtClean="0"/>
              <a:t>oferta formativa</a:t>
            </a:r>
            <a:r>
              <a:rPr lang="es-EC" dirty="0"/>
              <a:t>, de investigación y de </a:t>
            </a:r>
            <a:r>
              <a:rPr lang="es-EC" dirty="0">
                <a:solidFill>
                  <a:srgbClr val="C00000"/>
                </a:solidFill>
                <a:latin typeface="Berlin Sans FB Demi" pitchFamily="34" charset="0"/>
              </a:rPr>
              <a:t>vinculación con la sociedad</a:t>
            </a:r>
            <a:r>
              <a:rPr lang="es-EC" dirty="0"/>
              <a:t>, con el </a:t>
            </a:r>
            <a:r>
              <a:rPr lang="es-EC" dirty="0" smtClean="0"/>
              <a:t>régimen constitucional </a:t>
            </a:r>
            <a:r>
              <a:rPr lang="es-EC" dirty="0"/>
              <a:t>del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Buen Vivir</a:t>
            </a:r>
            <a:r>
              <a:rPr lang="es-EC" dirty="0"/>
              <a:t>, el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Nacional de Desarrollo</a:t>
            </a:r>
            <a:r>
              <a:rPr lang="es-EC" dirty="0"/>
              <a:t>, los planes regionales </a:t>
            </a:r>
            <a:r>
              <a:rPr lang="es-EC" dirty="0" smtClean="0"/>
              <a:t>y locales</a:t>
            </a:r>
            <a:r>
              <a:rPr lang="es-EC" dirty="0"/>
              <a:t>, los requerimientos sociales en cada nivel territorial y las </a:t>
            </a:r>
            <a:r>
              <a:rPr lang="es-EC" dirty="0" smtClean="0"/>
              <a:t>corrientes internacionales </a:t>
            </a:r>
            <a:r>
              <a:rPr lang="es-EC" dirty="0"/>
              <a:t>científicas y </a:t>
            </a:r>
            <a:r>
              <a:rPr lang="es-EC" dirty="0" smtClean="0"/>
              <a:t>humanísticas </a:t>
            </a:r>
            <a:r>
              <a:rPr lang="es-EC" dirty="0"/>
              <a:t>de pensamiento.</a:t>
            </a:r>
            <a:endParaRPr lang="es-EC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10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178" y="10434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220072" y="-27384"/>
            <a:ext cx="2466975" cy="99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61473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spcAft>
                <a:spcPts val="1200"/>
              </a:spcAft>
              <a:buNone/>
            </a:pPr>
            <a:r>
              <a:rPr lang="es-EC" b="1" dirty="0" smtClean="0"/>
              <a:t>TITULO VI: VINCULACIÓN CON LA SOCIEDAD</a:t>
            </a:r>
          </a:p>
          <a:p>
            <a:pPr marL="114300" indent="0" algn="ctr">
              <a:spcAft>
                <a:spcPts val="1200"/>
              </a:spcAft>
              <a:buNone/>
            </a:pPr>
            <a:r>
              <a:rPr lang="es-EC" b="1" dirty="0" smtClean="0"/>
              <a:t>CAPITULO I: PERTINENCIA</a:t>
            </a:r>
          </a:p>
          <a:p>
            <a:pPr marL="114300" indent="0" algn="just">
              <a:spcAft>
                <a:spcPts val="1200"/>
              </a:spcAft>
              <a:buNone/>
            </a:pPr>
            <a:r>
              <a:rPr lang="es-EC" b="1" dirty="0"/>
              <a:t>Articulo 80.· Consultorías y prestación de servicios</a:t>
            </a:r>
            <a:r>
              <a:rPr lang="es-EC" dirty="0"/>
              <a:t>.· Siempre que se </a:t>
            </a:r>
            <a:r>
              <a:rPr lang="es-EC" dirty="0" smtClean="0"/>
              <a:t>hallen directamente </a:t>
            </a:r>
            <a:r>
              <a:rPr lang="es-EC" dirty="0"/>
              <a:t>vinculados a sus dominios académicos y observen la legislación </a:t>
            </a:r>
            <a:r>
              <a:rPr lang="es-EC" dirty="0" smtClean="0"/>
              <a:t>vigente, las </a:t>
            </a:r>
            <a:r>
              <a:rPr lang="es-EC" b="1" dirty="0" err="1" smtClean="0"/>
              <a:t>lES</a:t>
            </a:r>
            <a:r>
              <a:rPr lang="es-EC" dirty="0" smtClean="0"/>
              <a:t> </a:t>
            </a:r>
            <a:r>
              <a:rPr lang="es-EC" dirty="0"/>
              <a:t>podrán </a:t>
            </a:r>
            <a:r>
              <a:rPr lang="es-EC" dirty="0" smtClean="0"/>
              <a:t>realizar </a:t>
            </a:r>
            <a:r>
              <a:rPr lang="es-EC" dirty="0"/>
              <a:t>consultorías y prestar servicios remunerados al sector público </a:t>
            </a:r>
            <a:r>
              <a:rPr lang="es-EC" dirty="0" smtClean="0"/>
              <a:t>y privado</a:t>
            </a:r>
            <a:r>
              <a:rPr lang="es-EC" dirty="0"/>
              <a:t>.</a:t>
            </a:r>
            <a:endParaRPr lang="es-EC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11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178" y="10434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220072" y="-27384"/>
            <a:ext cx="2466975" cy="99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78343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spcAft>
                <a:spcPts val="1200"/>
              </a:spcAft>
              <a:buNone/>
            </a:pPr>
            <a:r>
              <a:rPr lang="es-EC" b="1" dirty="0" smtClean="0"/>
              <a:t>TITULO VI: VINCULACIÓN CON LA SOCIEDAD</a:t>
            </a:r>
          </a:p>
          <a:p>
            <a:pPr marL="114300" indent="0" algn="ctr">
              <a:spcAft>
                <a:spcPts val="1200"/>
              </a:spcAft>
              <a:buNone/>
            </a:pPr>
            <a:r>
              <a:rPr lang="es-EC" b="1" dirty="0" smtClean="0"/>
              <a:t>CAPITULO II: EDUCACIÓN </a:t>
            </a:r>
            <a:r>
              <a:rPr lang="es-EC" b="1" dirty="0"/>
              <a:t>CONTINUA, VINCULACIÓN CON LA SOCIEDAD Y </a:t>
            </a:r>
            <a:r>
              <a:rPr lang="es-EC" b="1" dirty="0" smtClean="0"/>
              <a:t>FORMACIÓN DOCENTE</a:t>
            </a:r>
          </a:p>
          <a:p>
            <a:pPr marL="114300" indent="0" algn="just">
              <a:spcAft>
                <a:spcPts val="1200"/>
              </a:spcAft>
              <a:buNone/>
            </a:pPr>
            <a:r>
              <a:rPr lang="es-EC" b="1" dirty="0"/>
              <a:t>Articulo 81.· Educación continua</a:t>
            </a:r>
            <a:r>
              <a:rPr lang="es-EC" dirty="0"/>
              <a:t>.· La educación continua hace referencia a </a:t>
            </a:r>
            <a:r>
              <a:rPr lang="es-EC" dirty="0" smtClean="0"/>
              <a:t>procesos de </a:t>
            </a:r>
            <a:r>
              <a:rPr lang="es-EC" dirty="0"/>
              <a:t>capacitación y actualización en competencias específicas, desarrollados en el </a:t>
            </a:r>
            <a:r>
              <a:rPr lang="es-EC" dirty="0" smtClean="0"/>
              <a:t>marco de </a:t>
            </a:r>
            <a:r>
              <a:rPr lang="es-EC" dirty="0"/>
              <a:t>la democratización del conocimiento, que no conducen a una </a:t>
            </a:r>
            <a:r>
              <a:rPr lang="es-EC" dirty="0" smtClean="0"/>
              <a:t>titulación </a:t>
            </a:r>
            <a:r>
              <a:rPr lang="es-EC" dirty="0"/>
              <a:t>de </a:t>
            </a:r>
            <a:r>
              <a:rPr lang="es-EC" dirty="0" smtClean="0"/>
              <a:t>educación superior</a:t>
            </a:r>
            <a:r>
              <a:rPr lang="es-EC" dirty="0"/>
              <a:t>. A los asistentes a los cursos de educación continua que aprueben la </a:t>
            </a:r>
            <a:r>
              <a:rPr lang="es-EC" dirty="0" smtClean="0"/>
              <a:t>oferta académica </a:t>
            </a:r>
            <a:r>
              <a:rPr lang="es-EC" dirty="0"/>
              <a:t>correspondiente, se les entregará la respectiva certificación</a:t>
            </a:r>
            <a:r>
              <a:rPr lang="es-EC" dirty="0" smtClean="0"/>
              <a:t>.</a:t>
            </a:r>
            <a:endParaRPr lang="es-EC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12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178" y="10434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220072" y="-27384"/>
            <a:ext cx="2466975" cy="99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35640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 algn="ctr">
              <a:spcAft>
                <a:spcPts val="1200"/>
              </a:spcAft>
              <a:buNone/>
            </a:pPr>
            <a:r>
              <a:rPr lang="es-EC" b="1" dirty="0" smtClean="0"/>
              <a:t>TITULO VI: VINCULACIÓN CON LA SOCIEDAD</a:t>
            </a:r>
          </a:p>
          <a:p>
            <a:pPr marL="114300" indent="0" algn="ctr">
              <a:spcAft>
                <a:spcPts val="1200"/>
              </a:spcAft>
              <a:buNone/>
            </a:pPr>
            <a:r>
              <a:rPr lang="es-EC" b="1" dirty="0" smtClean="0"/>
              <a:t>CAPITULO II: EDUCACIÓN </a:t>
            </a:r>
            <a:r>
              <a:rPr lang="es-EC" b="1" dirty="0"/>
              <a:t>CONTINUA, VINCULACIÓN CON LA SOCIEDAD Y </a:t>
            </a:r>
            <a:r>
              <a:rPr lang="es-EC" b="1" dirty="0" smtClean="0"/>
              <a:t>FORMACIÓN DOCENTE</a:t>
            </a:r>
          </a:p>
          <a:p>
            <a:pPr marL="114300" indent="0" algn="just">
              <a:spcAft>
                <a:spcPts val="1200"/>
              </a:spcAft>
              <a:buNone/>
            </a:pPr>
            <a:r>
              <a:rPr lang="es-EC" b="1" dirty="0" smtClean="0"/>
              <a:t>Artículo </a:t>
            </a:r>
            <a:r>
              <a:rPr lang="es-EC" b="1" dirty="0"/>
              <a:t>82.· Vinculación con la sociedad y educación continua</a:t>
            </a:r>
            <a:r>
              <a:rPr lang="es-EC" dirty="0"/>
              <a:t>.· La vinculación </a:t>
            </a:r>
            <a:r>
              <a:rPr lang="es-EC" dirty="0" smtClean="0"/>
              <a:t>con la </a:t>
            </a:r>
            <a:r>
              <a:rPr lang="es-EC" dirty="0"/>
              <a:t>sociedad hace referencia a los programas de educación continua, investigación </a:t>
            </a:r>
            <a:r>
              <a:rPr lang="es-EC" dirty="0" smtClean="0"/>
              <a:t>y desarrollo</a:t>
            </a:r>
            <a:r>
              <a:rPr lang="es-EC" dirty="0"/>
              <a:t>, y gestión académica, en tanto respondan, a través de proyectos específicos, </a:t>
            </a:r>
            <a:r>
              <a:rPr lang="es-EC" dirty="0" smtClean="0"/>
              <a:t>a las </a:t>
            </a:r>
            <a:r>
              <a:rPr lang="es-EC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necesidades del desarrollo local, regional y nacional</a:t>
            </a:r>
            <a:r>
              <a:rPr lang="es-EC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s-EC" dirty="0" smtClean="0"/>
              <a:t> </a:t>
            </a:r>
          </a:p>
          <a:p>
            <a:pPr marL="114300" indent="0" algn="just">
              <a:spcAft>
                <a:spcPts val="1200"/>
              </a:spcAft>
              <a:buNone/>
            </a:pPr>
            <a:r>
              <a:rPr lang="es-EC" dirty="0"/>
              <a:t>Las instituciones de educación superior deberán crear obligatoriamente </a:t>
            </a:r>
            <a:r>
              <a:rPr lang="es-EC" dirty="0" smtClean="0"/>
              <a:t>instancias institucionales </a:t>
            </a:r>
            <a:r>
              <a:rPr lang="es-EC" dirty="0"/>
              <a:t>específicas para planificar y coordinar la vinculación con la sociedad, a </a:t>
            </a:r>
            <a:r>
              <a:rPr lang="es-EC" dirty="0" smtClean="0"/>
              <a:t>fin de </a:t>
            </a:r>
            <a:r>
              <a:rPr lang="es-EC" dirty="0"/>
              <a:t>generar proyectos de interés público.</a:t>
            </a:r>
            <a:endParaRPr lang="es-EC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13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178" y="10434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220072" y="-27384"/>
            <a:ext cx="2466975" cy="99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94767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indent="0" algn="ctr">
              <a:spcAft>
                <a:spcPts val="1200"/>
              </a:spcAft>
              <a:buNone/>
            </a:pPr>
            <a:r>
              <a:rPr lang="es-EC" b="1" dirty="0" smtClean="0"/>
              <a:t>TITULO VI: VINCULACIÓN CON LA SOCIEDAD</a:t>
            </a:r>
          </a:p>
          <a:p>
            <a:pPr marL="114300" indent="0" algn="ctr">
              <a:spcAft>
                <a:spcPts val="1200"/>
              </a:spcAft>
              <a:buNone/>
            </a:pPr>
            <a:r>
              <a:rPr lang="es-EC" b="1" dirty="0" smtClean="0"/>
              <a:t>CAPITULO III</a:t>
            </a:r>
            <a:endParaRPr lang="es-EC" b="1" dirty="0"/>
          </a:p>
          <a:p>
            <a:pPr marL="114300" indent="0" algn="ctr">
              <a:spcAft>
                <a:spcPts val="1200"/>
              </a:spcAft>
              <a:buNone/>
            </a:pPr>
            <a:r>
              <a:rPr lang="es-EC" b="1" dirty="0"/>
              <a:t>PRÁCTICAS PRE PROFESIONALES Y </a:t>
            </a:r>
            <a:r>
              <a:rPr lang="es-EC" b="1" dirty="0" smtClean="0"/>
              <a:t>PASANTÍAS</a:t>
            </a:r>
          </a:p>
          <a:p>
            <a:pPr marL="114300" indent="0" algn="just">
              <a:spcAft>
                <a:spcPts val="1200"/>
              </a:spcAft>
              <a:buNone/>
            </a:pPr>
            <a:r>
              <a:rPr lang="es-EC" b="1" dirty="0" smtClean="0"/>
              <a:t>Articulo </a:t>
            </a:r>
            <a:r>
              <a:rPr lang="es-EC" b="1" dirty="0"/>
              <a:t>93.- Realización de las prácticas pre profesionales</a:t>
            </a:r>
            <a:r>
              <a:rPr lang="es-EC" dirty="0"/>
              <a:t>.- Las instituciones </a:t>
            </a:r>
            <a:r>
              <a:rPr lang="es-EC" dirty="0" smtClean="0"/>
              <a:t>de educación </a:t>
            </a:r>
            <a:r>
              <a:rPr lang="es-EC" dirty="0"/>
              <a:t>superior diseñarán, organizarán y </a:t>
            </a:r>
            <a:r>
              <a:rPr lang="es-EC" dirty="0" smtClean="0"/>
              <a:t>evaluarán </a:t>
            </a:r>
            <a:r>
              <a:rPr lang="es-EC" dirty="0"/>
              <a:t>las correspondientes </a:t>
            </a:r>
            <a:r>
              <a:rPr lang="es-EC" dirty="0" smtClean="0"/>
              <a:t>prácticas pre </a:t>
            </a:r>
            <a:r>
              <a:rPr lang="es-EC" dirty="0"/>
              <a:t>profesionales para cada carrera. Para el efecto, las </a:t>
            </a:r>
            <a:r>
              <a:rPr lang="es-EC" b="1" dirty="0" err="1"/>
              <a:t>lES</a:t>
            </a:r>
            <a:r>
              <a:rPr lang="es-EC" dirty="0"/>
              <a:t> implementarán programas </a:t>
            </a:r>
            <a:r>
              <a:rPr lang="es-EC" dirty="0" smtClean="0"/>
              <a:t>y proyectos </a:t>
            </a:r>
            <a:r>
              <a:rPr lang="es-EC" dirty="0"/>
              <a:t>de </a:t>
            </a:r>
            <a:r>
              <a:rPr lang="es-EC" dirty="0">
                <a:solidFill>
                  <a:srgbClr val="C00000"/>
                </a:solidFill>
                <a:latin typeface="Berlin Sans FB Demi" pitchFamily="34" charset="0"/>
              </a:rPr>
              <a:t>vinculación con la sociedad</a:t>
            </a:r>
            <a:r>
              <a:rPr lang="es-EC" dirty="0"/>
              <a:t>, con la participación de sectores productivos</a:t>
            </a:r>
            <a:r>
              <a:rPr lang="es-EC" dirty="0" smtClean="0"/>
              <a:t>, sociales </a:t>
            </a:r>
            <a:r>
              <a:rPr lang="es-EC" dirty="0"/>
              <a:t>y </a:t>
            </a:r>
            <a:r>
              <a:rPr lang="es-EC" dirty="0" smtClean="0"/>
              <a:t>culturales…..</a:t>
            </a:r>
          </a:p>
          <a:p>
            <a:pPr marL="539750" indent="-425450" algn="just">
              <a:spcAft>
                <a:spcPts val="1200"/>
              </a:spcAft>
              <a:buNone/>
              <a:tabLst>
                <a:tab pos="539750" algn="l"/>
              </a:tabLst>
            </a:pPr>
            <a:r>
              <a:rPr lang="es-EC" dirty="0"/>
              <a:t>6.	Las </a:t>
            </a:r>
            <a:r>
              <a:rPr lang="es-EC" b="1" dirty="0" err="1"/>
              <a:t>lES</a:t>
            </a:r>
            <a:r>
              <a:rPr lang="es-EC" dirty="0"/>
              <a:t> organizarán instancias institucionales para la coordinación de los </a:t>
            </a:r>
            <a:r>
              <a:rPr lang="es-EC" dirty="0" smtClean="0"/>
              <a:t>programas de </a:t>
            </a:r>
            <a:r>
              <a:rPr lang="es-EC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vinculación con la sociedad </a:t>
            </a:r>
            <a:r>
              <a:rPr lang="es-EC" dirty="0"/>
              <a:t>y las prácticas pre profesionales, en una o </a:t>
            </a:r>
            <a:r>
              <a:rPr lang="es-EC" dirty="0" smtClean="0"/>
              <a:t>varias carreras</a:t>
            </a:r>
            <a:r>
              <a:rPr lang="es-EC" dirty="0"/>
              <a:t>.</a:t>
            </a:r>
            <a:endParaRPr lang="es-EC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14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178" y="10434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220072" y="-27384"/>
            <a:ext cx="2466975" cy="99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5343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>
              <a:spcAft>
                <a:spcPts val="1200"/>
              </a:spcAft>
              <a:buNone/>
            </a:pPr>
            <a:r>
              <a:rPr lang="es-EC" b="1" dirty="0"/>
              <a:t>Artículo 100.· Redes entre los distintos niveles de formación de la </a:t>
            </a:r>
            <a:r>
              <a:rPr lang="es-EC" b="1" dirty="0" smtClean="0"/>
              <a:t>educación superior</a:t>
            </a:r>
            <a:r>
              <a:rPr lang="es-EC" b="1" dirty="0"/>
              <a:t>.- </a:t>
            </a:r>
            <a:r>
              <a:rPr lang="es-EC" b="1" dirty="0" smtClean="0"/>
              <a:t> </a:t>
            </a:r>
            <a:r>
              <a:rPr lang="es-EC" dirty="0" smtClean="0"/>
              <a:t>Las </a:t>
            </a:r>
            <a:r>
              <a:rPr lang="es-EC" dirty="0"/>
              <a:t>universidades y escuelas politécnicas podrán suscribir convenios </a:t>
            </a:r>
            <a:r>
              <a:rPr lang="es-EC" dirty="0" smtClean="0"/>
              <a:t>de cooperación </a:t>
            </a:r>
            <a:r>
              <a:rPr lang="es-EC" dirty="0"/>
              <a:t>académica con los institutos </a:t>
            </a:r>
            <a:r>
              <a:rPr lang="es-EC" dirty="0" smtClean="0"/>
              <a:t>técnicos</a:t>
            </a:r>
            <a:r>
              <a:rPr lang="es-EC" dirty="0"/>
              <a:t>, tecnológicos y </a:t>
            </a:r>
            <a:r>
              <a:rPr lang="es-EC" dirty="0" smtClean="0"/>
              <a:t>conservatorios superiores, </a:t>
            </a:r>
            <a:r>
              <a:rPr lang="es-EC" dirty="0"/>
              <a:t>para ejecutar proyectos de </a:t>
            </a:r>
            <a:r>
              <a:rPr lang="es-EC" dirty="0" smtClean="0"/>
              <a:t>investigación</a:t>
            </a:r>
            <a:r>
              <a:rPr lang="es-EC" dirty="0"/>
              <a:t>, desarrollo e innovación </a:t>
            </a:r>
            <a:r>
              <a:rPr lang="es-EC" dirty="0" smtClean="0"/>
              <a:t>tecnológica y </a:t>
            </a:r>
            <a:r>
              <a:rPr lang="es-EC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programas de vinculación </a:t>
            </a:r>
            <a:r>
              <a:rPr lang="es-EC" dirty="0"/>
              <a:t>con la sociedad, siempre que la institución responsable sea </a:t>
            </a:r>
            <a:r>
              <a:rPr lang="es-EC" dirty="0" smtClean="0"/>
              <a:t>la del </a:t>
            </a:r>
            <a:r>
              <a:rPr lang="es-EC" dirty="0"/>
              <a:t>nivel de formación superior y estén orientados a favorecer la calidad de la </a:t>
            </a:r>
            <a:r>
              <a:rPr lang="es-EC" dirty="0" smtClean="0"/>
              <a:t>educación superior.</a:t>
            </a:r>
          </a:p>
          <a:p>
            <a:pPr marL="114300" indent="0" algn="just">
              <a:spcAft>
                <a:spcPts val="1200"/>
              </a:spcAft>
              <a:buNone/>
            </a:pPr>
            <a:r>
              <a:rPr lang="es-EC" b="1" dirty="0"/>
              <a:t>Artículo 101.- Redes académicas nacionales</a:t>
            </a:r>
            <a:r>
              <a:rPr lang="es-EC" dirty="0"/>
              <a:t>.- Las </a:t>
            </a:r>
            <a:r>
              <a:rPr lang="es-EC" dirty="0" err="1"/>
              <a:t>lES</a:t>
            </a:r>
            <a:r>
              <a:rPr lang="es-EC" dirty="0"/>
              <a:t> y sus unidades académicas</a:t>
            </a:r>
            <a:r>
              <a:rPr lang="es-EC" dirty="0" smtClean="0"/>
              <a:t>, podrán </a:t>
            </a:r>
            <a:r>
              <a:rPr lang="es-EC" dirty="0"/>
              <a:t>conformar redes locales, regionales o nacionales para la formación de grado </a:t>
            </a:r>
            <a:r>
              <a:rPr lang="es-EC" dirty="0" smtClean="0"/>
              <a:t>y/o pos </a:t>
            </a:r>
            <a:r>
              <a:rPr lang="es-EC" dirty="0"/>
              <a:t>grado, la investigación y la </a:t>
            </a:r>
            <a:r>
              <a:rPr lang="es-EC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vinculación con la sociedad</a:t>
            </a:r>
            <a:r>
              <a:rPr lang="es-EC" dirty="0"/>
              <a:t>.</a:t>
            </a:r>
            <a:endParaRPr lang="es-EC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15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178" y="10434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220072" y="-27384"/>
            <a:ext cx="2466975" cy="99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204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Ley Orgánica:</a:t>
            </a:r>
            <a:endParaRPr lang="es-EC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s-EC" b="1" dirty="0"/>
              <a:t>Art. 13.- Funciones del Sistema de Educación Superior</a:t>
            </a:r>
            <a:r>
              <a:rPr lang="es-EC" dirty="0"/>
              <a:t>.-</a:t>
            </a:r>
          </a:p>
          <a:p>
            <a:pPr marL="441325" indent="-327025" algn="just">
              <a:buNone/>
            </a:pPr>
            <a:r>
              <a:rPr lang="es-EC" dirty="0" smtClean="0"/>
              <a:t>a) Garantizar </a:t>
            </a:r>
            <a:r>
              <a:rPr lang="es-EC" dirty="0"/>
              <a:t>el derecho a la educación superior </a:t>
            </a:r>
            <a:r>
              <a:rPr lang="es-EC" dirty="0" smtClean="0"/>
              <a:t>mediante la </a:t>
            </a:r>
            <a:r>
              <a:rPr lang="es-EC" dirty="0"/>
              <a:t>docencia, la investigación y su 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</a:t>
            </a:r>
            <a:r>
              <a:rPr lang="es-EC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la sociedad</a:t>
            </a:r>
            <a:r>
              <a:rPr lang="es-EC" dirty="0"/>
              <a:t>, y asegurar crecientes niveles de calidad</a:t>
            </a:r>
            <a:r>
              <a:rPr lang="es-EC" dirty="0" smtClean="0"/>
              <a:t>, excelencia académica </a:t>
            </a:r>
            <a:r>
              <a:rPr lang="es-EC" dirty="0"/>
              <a:t>y </a:t>
            </a:r>
            <a:r>
              <a:rPr lang="es-EC" dirty="0" smtClean="0"/>
              <a:t>pertinencia.</a:t>
            </a:r>
          </a:p>
          <a:p>
            <a:pPr marL="441325" indent="-327025" algn="just">
              <a:buNone/>
            </a:pPr>
            <a:endParaRPr lang="es-EC" dirty="0" smtClean="0"/>
          </a:p>
          <a:p>
            <a:pPr marL="441325" indent="-327025" algn="just">
              <a:buNone/>
            </a:pPr>
            <a:r>
              <a:rPr lang="es-EC" b="1" dirty="0"/>
              <a:t>Art. 107.- Principio de pertinencia</a:t>
            </a:r>
            <a:r>
              <a:rPr lang="es-EC" dirty="0"/>
              <a:t>.- </a:t>
            </a:r>
            <a:r>
              <a:rPr lang="es-EC" dirty="0" smtClean="0"/>
              <a:t>…consiste </a:t>
            </a:r>
            <a:r>
              <a:rPr lang="es-EC" dirty="0"/>
              <a:t>en que la educación superior responda </a:t>
            </a:r>
            <a:r>
              <a:rPr lang="es-EC" dirty="0" smtClean="0"/>
              <a:t>a las </a:t>
            </a:r>
            <a:r>
              <a:rPr lang="es-EC" dirty="0"/>
              <a:t>expectativas y necesidades de la sociedad, </a:t>
            </a:r>
            <a:r>
              <a:rPr lang="es-EC" dirty="0" smtClean="0"/>
              <a:t>…., </a:t>
            </a:r>
            <a:r>
              <a:rPr lang="es-EC" dirty="0"/>
              <a:t>y a la diversidad cultural. Para ello</a:t>
            </a:r>
            <a:r>
              <a:rPr lang="es-EC" dirty="0" smtClean="0"/>
              <a:t>, las </a:t>
            </a:r>
            <a:r>
              <a:rPr lang="es-EC" dirty="0"/>
              <a:t>instituciones de educación superior articularán su </a:t>
            </a:r>
            <a:r>
              <a:rPr lang="es-EC" dirty="0" smtClean="0"/>
              <a:t>oferta docente</a:t>
            </a:r>
            <a:r>
              <a:rPr lang="es-EC" dirty="0"/>
              <a:t>, de investigación y actividades de 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la sociedad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b="1" smtClean="0">
                <a:latin typeface="Albertus Extra Bold" pitchFamily="34" charset="0"/>
              </a:rPr>
              <a:t>2</a:t>
            </a:fld>
            <a:endParaRPr lang="es-EC" b="1" dirty="0">
              <a:latin typeface="Albertus Extra Bold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516216" y="836712"/>
            <a:ext cx="18101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C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itchFamily="2" charset="-79"/>
                <a:cs typeface="Aharoni" pitchFamily="2" charset="-79"/>
              </a:rPr>
              <a:t>LOES</a:t>
            </a:r>
            <a:endParaRPr lang="es-EC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387" y="971763"/>
            <a:ext cx="2621285" cy="653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017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Ley </a:t>
            </a:r>
            <a:r>
              <a:rPr lang="es-EC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Orgánica:</a:t>
            </a:r>
            <a:endParaRPr lang="es-EC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069160"/>
          </a:xfrm>
        </p:spPr>
        <p:txBody>
          <a:bodyPr>
            <a:normAutofit lnSpcReduction="10000"/>
          </a:bodyPr>
          <a:lstStyle/>
          <a:p>
            <a:pPr marL="114300" indent="0" algn="just">
              <a:buNone/>
            </a:pPr>
            <a:r>
              <a:rPr lang="es-EC" b="1" dirty="0"/>
              <a:t>Art. 125.- Programas y cursos de vinculación con </a:t>
            </a:r>
            <a:r>
              <a:rPr lang="es-EC" b="1" dirty="0" smtClean="0"/>
              <a:t>la sociedad</a:t>
            </a:r>
            <a:r>
              <a:rPr lang="es-EC" dirty="0"/>
              <a:t>.- Las instituciones del Sistema de </a:t>
            </a:r>
            <a:r>
              <a:rPr lang="es-EC" dirty="0" smtClean="0"/>
              <a:t>Educación Superior </a:t>
            </a:r>
            <a:r>
              <a:rPr lang="es-EC" dirty="0"/>
              <a:t>realizarán programas y cursos de 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la </a:t>
            </a:r>
            <a:r>
              <a:rPr lang="es-EC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sociedad</a:t>
            </a:r>
            <a:r>
              <a:rPr lang="es-EC" dirty="0" smtClean="0"/>
              <a:t>….</a:t>
            </a:r>
          </a:p>
          <a:p>
            <a:pPr marL="114300" indent="0" algn="just">
              <a:buNone/>
            </a:pPr>
            <a:endParaRPr lang="es-EC" sz="1100" dirty="0" smtClean="0"/>
          </a:p>
          <a:p>
            <a:pPr marL="114300" indent="0" algn="just">
              <a:buNone/>
            </a:pPr>
            <a:r>
              <a:rPr lang="es-EC" b="1" dirty="0"/>
              <a:t>Art. 127.- Otros programas de estudio</a:t>
            </a:r>
            <a:r>
              <a:rPr lang="es-EC" dirty="0"/>
              <a:t>.- Las </a:t>
            </a:r>
            <a:r>
              <a:rPr lang="es-EC" dirty="0" smtClean="0"/>
              <a:t>universidades y </a:t>
            </a:r>
            <a:r>
              <a:rPr lang="es-EC" dirty="0"/>
              <a:t>escuelas politécnicas podrán realizar en el marco de </a:t>
            </a:r>
            <a:r>
              <a:rPr lang="es-EC" dirty="0" smtClean="0"/>
              <a:t>la 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la colectividad</a:t>
            </a:r>
            <a:r>
              <a:rPr lang="es-EC" dirty="0"/>
              <a:t>, cursos de </a:t>
            </a:r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 continua</a:t>
            </a:r>
            <a:r>
              <a:rPr lang="es-EC" dirty="0" smtClean="0"/>
              <a:t> </a:t>
            </a:r>
            <a:r>
              <a:rPr lang="es-EC" dirty="0"/>
              <a:t>y </a:t>
            </a:r>
            <a:r>
              <a:rPr lang="es-EC" dirty="0" smtClean="0"/>
              <a:t>expedir </a:t>
            </a:r>
            <a:r>
              <a:rPr lang="es-EC" dirty="0"/>
              <a:t>los correspondientes </a:t>
            </a:r>
            <a:r>
              <a:rPr lang="es-EC" dirty="0" smtClean="0"/>
              <a:t>certificados.</a:t>
            </a:r>
          </a:p>
          <a:p>
            <a:pPr marL="114300" indent="0" algn="just">
              <a:buNone/>
            </a:pPr>
            <a:endParaRPr lang="es-EC" sz="1100" dirty="0" smtClean="0"/>
          </a:p>
          <a:p>
            <a:pPr marL="114300" indent="0" algn="just">
              <a:buNone/>
            </a:pPr>
            <a:r>
              <a:rPr lang="es-EC" b="1" dirty="0"/>
              <a:t>Art. 138.- Fomento de las relaciones </a:t>
            </a:r>
            <a:r>
              <a:rPr lang="es-EC" b="1" dirty="0" smtClean="0"/>
              <a:t>interinstitucionales entre </a:t>
            </a:r>
            <a:r>
              <a:rPr lang="es-EC" b="1" dirty="0"/>
              <a:t>las instituciones de educación superior</a:t>
            </a:r>
            <a:r>
              <a:rPr lang="es-EC" dirty="0"/>
              <a:t>.- </a:t>
            </a:r>
            <a:r>
              <a:rPr lang="es-EC" dirty="0" smtClean="0"/>
              <a:t>…….. fomentarán las </a:t>
            </a:r>
            <a:r>
              <a:rPr lang="es-EC" dirty="0"/>
              <a:t>relaciones interinstitucionales entre universidades</a:t>
            </a:r>
            <a:r>
              <a:rPr lang="es-EC" dirty="0" smtClean="0"/>
              <a:t>, escuelas politécnicas…..tanto </a:t>
            </a:r>
            <a:r>
              <a:rPr lang="es-EC" dirty="0"/>
              <a:t>nacionales como internacionales, a fin </a:t>
            </a:r>
            <a:r>
              <a:rPr lang="es-EC" dirty="0" smtClean="0"/>
              <a:t>de facilitar </a:t>
            </a:r>
            <a:r>
              <a:rPr lang="es-EC" dirty="0"/>
              <a:t>la </a:t>
            </a:r>
            <a:r>
              <a:rPr lang="es-EC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movilidad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C" dirty="0"/>
              <a:t>docente, estudiantil y </a:t>
            </a:r>
            <a:r>
              <a:rPr lang="es-EC" dirty="0" smtClean="0"/>
              <a:t>de investigadores,….en </a:t>
            </a:r>
            <a:r>
              <a:rPr lang="es-EC" dirty="0"/>
              <a:t>el desarrollo de </a:t>
            </a:r>
            <a:r>
              <a:rPr lang="es-EC" dirty="0" smtClean="0"/>
              <a:t>sus actividades </a:t>
            </a:r>
            <a:r>
              <a:rPr lang="es-EC" dirty="0"/>
              <a:t>académicas, culturales, de investigación y </a:t>
            </a:r>
            <a:r>
              <a:rPr lang="es-EC" dirty="0" smtClean="0"/>
              <a:t>de 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la </a:t>
            </a:r>
            <a:r>
              <a:rPr lang="es-EC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sociedad. </a:t>
            </a:r>
            <a:endParaRPr lang="es-EC" b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3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516216" y="836712"/>
            <a:ext cx="18101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C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itchFamily="2" charset="-79"/>
                <a:cs typeface="Aharoni" pitchFamily="2" charset="-79"/>
              </a:rPr>
              <a:t>LOES</a:t>
            </a:r>
            <a:endParaRPr lang="es-EC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387" y="971763"/>
            <a:ext cx="2621285" cy="653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14489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2116832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EC" b="1" dirty="0"/>
              <a:t>Art. 17.- De los programas y cursos de vinculación </a:t>
            </a:r>
            <a:r>
              <a:rPr lang="es-EC" b="1" dirty="0" smtClean="0"/>
              <a:t>con la </a:t>
            </a:r>
            <a:r>
              <a:rPr lang="es-EC" b="1" dirty="0"/>
              <a:t>sociedad.- </a:t>
            </a:r>
            <a:r>
              <a:rPr lang="es-EC" dirty="0"/>
              <a:t>El Reglamento de Régimen </a:t>
            </a:r>
            <a:r>
              <a:rPr lang="es-EC" dirty="0" smtClean="0"/>
              <a:t>Académico normará….los </a:t>
            </a:r>
            <a:r>
              <a:rPr lang="es-EC" dirty="0"/>
              <a:t>programas y cursos </a:t>
            </a:r>
            <a:r>
              <a:rPr lang="es-EC" dirty="0" smtClean="0"/>
              <a:t>de 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la sociedad </a:t>
            </a:r>
            <a:r>
              <a:rPr lang="es-EC" dirty="0"/>
              <a:t>así como los cursos de </a:t>
            </a:r>
            <a:r>
              <a:rPr lang="es-EC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 continua</a:t>
            </a:r>
            <a:r>
              <a:rPr lang="es-EC" dirty="0"/>
              <a:t>, tomando en </a:t>
            </a:r>
            <a:r>
              <a:rPr lang="es-EC" dirty="0" smtClean="0"/>
              <a:t>cuenta…. las </a:t>
            </a:r>
            <a:r>
              <a:rPr lang="es-EC" dirty="0"/>
              <a:t>necesidades del desarrollo </a:t>
            </a:r>
            <a:r>
              <a:rPr lang="es-EC" dirty="0" smtClean="0"/>
              <a:t>nacional, regional </a:t>
            </a:r>
            <a:r>
              <a:rPr lang="es-EC" dirty="0"/>
              <a:t>y local.</a:t>
            </a:r>
            <a:r>
              <a:rPr lang="es-EC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4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228184" y="836712"/>
            <a:ext cx="18101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C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itchFamily="2" charset="-79"/>
                <a:cs typeface="Aharoni" pitchFamily="2" charset="-79"/>
              </a:rPr>
              <a:t>LOES</a:t>
            </a:r>
            <a:endParaRPr lang="es-EC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837" y="178940"/>
            <a:ext cx="2621285" cy="653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73016"/>
            <a:ext cx="49530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5004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65104"/>
          </a:xfrm>
        </p:spPr>
        <p:txBody>
          <a:bodyPr>
            <a:normAutofit/>
          </a:bodyPr>
          <a:lstStyle/>
          <a:p>
            <a:pPr marL="114300" indent="0" algn="just">
              <a:spcAft>
                <a:spcPts val="1200"/>
              </a:spcAft>
              <a:buNone/>
            </a:pPr>
            <a:r>
              <a:rPr lang="es-EC" b="1" dirty="0"/>
              <a:t>Art. 6.- Actividades de docencia.-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docencia en las universidades y escuelas </a:t>
            </a:r>
            <a:r>
              <a:rPr lang="es-EC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politécnicas públicas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particulares comprende, entre otras, las siguientes actividades</a:t>
            </a:r>
            <a:r>
              <a:rPr lang="es-EC" b="1" dirty="0" smtClean="0"/>
              <a:t>:</a:t>
            </a:r>
          </a:p>
          <a:p>
            <a:pPr marL="539750" indent="-425450" algn="just">
              <a:spcAft>
                <a:spcPts val="1200"/>
              </a:spcAft>
              <a:buNone/>
              <a:tabLst>
                <a:tab pos="539750" algn="l"/>
              </a:tabLst>
            </a:pPr>
            <a:r>
              <a:rPr lang="es-EC" b="1" dirty="0"/>
              <a:t>1. </a:t>
            </a:r>
            <a:r>
              <a:rPr lang="es-EC" dirty="0" smtClean="0"/>
              <a:t>	</a:t>
            </a:r>
            <a:r>
              <a:rPr lang="es-EC" b="1" dirty="0" smtClean="0"/>
              <a:t>Impartición </a:t>
            </a:r>
            <a:r>
              <a:rPr lang="es-EC" b="1" dirty="0"/>
              <a:t>de clases </a:t>
            </a:r>
            <a:r>
              <a:rPr lang="es-EC" dirty="0"/>
              <a:t>presenciales, virtuales o en línea, de carácter teórico o práctico, en </a:t>
            </a:r>
            <a:r>
              <a:rPr lang="es-EC" dirty="0" smtClean="0"/>
              <a:t>la institución </a:t>
            </a:r>
            <a:r>
              <a:rPr lang="es-EC" dirty="0"/>
              <a:t>o fuera de ella, bajo responsabilidad y dirección de la misma</a:t>
            </a:r>
            <a:r>
              <a:rPr lang="es-EC" dirty="0" smtClean="0"/>
              <a:t>;…………………..</a:t>
            </a:r>
            <a:endParaRPr lang="es-EC" dirty="0"/>
          </a:p>
          <a:p>
            <a:pPr marL="539750" indent="-425450" algn="just">
              <a:spcAft>
                <a:spcPts val="1200"/>
              </a:spcAft>
              <a:buNone/>
              <a:tabLst>
                <a:tab pos="539750" algn="l"/>
              </a:tabLst>
            </a:pPr>
            <a:r>
              <a:rPr lang="es-EC" b="1" dirty="0"/>
              <a:t>6. </a:t>
            </a:r>
            <a:r>
              <a:rPr lang="es-EC" dirty="0" smtClean="0"/>
              <a:t>	Dirección</a:t>
            </a:r>
            <a:r>
              <a:rPr lang="es-EC" dirty="0"/>
              <a:t>, seguimiento y evaluación de </a:t>
            </a:r>
            <a:r>
              <a:rPr lang="es-EC" b="1" dirty="0"/>
              <a:t>prácticas y pasantías </a:t>
            </a:r>
            <a:r>
              <a:rPr lang="es-EC" b="1" dirty="0" smtClean="0"/>
              <a:t>profesionales</a:t>
            </a:r>
            <a:r>
              <a:rPr lang="es-EC" dirty="0" smtClean="0"/>
              <a:t>;…………………………………………………………………..</a:t>
            </a:r>
            <a:endParaRPr lang="es-EC" dirty="0"/>
          </a:p>
          <a:p>
            <a:pPr marL="539750" indent="-425450" algn="just">
              <a:spcAft>
                <a:spcPts val="1200"/>
              </a:spcAft>
              <a:buNone/>
              <a:tabLst>
                <a:tab pos="539750" algn="l"/>
              </a:tabLst>
            </a:pPr>
            <a:r>
              <a:rPr lang="es-EC" b="1" dirty="0"/>
              <a:t>11. </a:t>
            </a:r>
            <a:r>
              <a:rPr lang="es-EC" dirty="0"/>
              <a:t>Participación en actividades de proyectos sociales, artísticos, productivos y </a:t>
            </a:r>
            <a:r>
              <a:rPr lang="es-EC" dirty="0" smtClean="0"/>
              <a:t>empresariales de 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la sociedad </a:t>
            </a:r>
            <a:r>
              <a:rPr lang="es-EC" dirty="0"/>
              <a:t>articulados a la docencia e innovación </a:t>
            </a:r>
            <a:r>
              <a:rPr lang="es-EC" dirty="0" smtClean="0"/>
              <a:t>educativa;</a:t>
            </a:r>
            <a:endParaRPr lang="es-EC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5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178" y="10434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CARRERA Y ESCALAFÓN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220072" y="-27384"/>
            <a:ext cx="2466975" cy="99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0942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65104"/>
          </a:xfrm>
        </p:spPr>
        <p:txBody>
          <a:bodyPr>
            <a:normAutofit lnSpcReduction="10000"/>
          </a:bodyPr>
          <a:lstStyle/>
          <a:p>
            <a:pPr marL="114300" indent="0" algn="just">
              <a:spcAft>
                <a:spcPts val="1200"/>
              </a:spcAft>
              <a:buNone/>
            </a:pPr>
            <a:r>
              <a:rPr lang="es-EC" b="1" dirty="0"/>
              <a:t>Art. 7.- Actividades de investigación.-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investigación en las universidades y </a:t>
            </a:r>
            <a:r>
              <a:rPr lang="es-EC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escuelas politécnicas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públicas y particulares comprende, entre otras, las siguientes actividades</a:t>
            </a:r>
            <a:r>
              <a:rPr lang="es-EC" b="1" dirty="0" smtClean="0"/>
              <a:t>:</a:t>
            </a:r>
          </a:p>
          <a:p>
            <a:pPr marL="539750" indent="-425450" algn="just">
              <a:spcAft>
                <a:spcPts val="1200"/>
              </a:spcAft>
              <a:buNone/>
              <a:tabLst>
                <a:tab pos="539750" algn="l"/>
              </a:tabLst>
            </a:pPr>
            <a:r>
              <a:rPr lang="es-EC" b="1" dirty="0"/>
              <a:t>1. </a:t>
            </a:r>
            <a:r>
              <a:rPr lang="es-EC" dirty="0" smtClean="0"/>
              <a:t>	Diseño</a:t>
            </a:r>
            <a:r>
              <a:rPr lang="es-EC" dirty="0"/>
              <a:t>, dirección y ejecución de proyectos de investigación básica, aplicada, tecnológica </a:t>
            </a:r>
            <a:r>
              <a:rPr lang="es-EC" dirty="0" smtClean="0"/>
              <a:t>y en </a:t>
            </a:r>
            <a:r>
              <a:rPr lang="es-EC" dirty="0"/>
              <a:t>artes, que supongan creación, innovación, difusión y transferencia de los </a:t>
            </a:r>
            <a:r>
              <a:rPr lang="es-EC" dirty="0" smtClean="0"/>
              <a:t>resultados obtenidos;……………………………………………………….</a:t>
            </a:r>
            <a:endParaRPr lang="es-EC" dirty="0"/>
          </a:p>
          <a:p>
            <a:pPr marL="539750" indent="-425450" algn="just">
              <a:spcAft>
                <a:spcPts val="1200"/>
              </a:spcAft>
              <a:buNone/>
              <a:tabLst>
                <a:tab pos="539750" algn="l"/>
              </a:tabLst>
            </a:pPr>
            <a:r>
              <a:rPr lang="es-EC" b="1" dirty="0"/>
              <a:t>6. </a:t>
            </a:r>
            <a:r>
              <a:rPr lang="es-EC" dirty="0"/>
              <a:t>	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la sociedad </a:t>
            </a:r>
            <a:r>
              <a:rPr lang="es-EC" dirty="0"/>
              <a:t>a través de proyectos de investigación e innovación con </a:t>
            </a:r>
            <a:r>
              <a:rPr lang="es-EC" dirty="0" smtClean="0"/>
              <a:t>fines sociales</a:t>
            </a:r>
            <a:r>
              <a:rPr lang="es-EC" dirty="0"/>
              <a:t>, artísticos, productivos y empresariales. La </a:t>
            </a:r>
            <a:r>
              <a:rPr lang="es-EC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participación en trabajos de </a:t>
            </a:r>
            <a:r>
              <a:rPr lang="es-EC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consultaría institucional </a:t>
            </a:r>
            <a:r>
              <a:rPr lang="es-EC" dirty="0"/>
              <a:t>y la </a:t>
            </a:r>
            <a:r>
              <a:rPr lang="es-EC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prestación de servicios institucionales</a:t>
            </a:r>
            <a:r>
              <a:rPr lang="es-EC" dirty="0"/>
              <a:t> no se reconocerán </a:t>
            </a:r>
            <a:r>
              <a:rPr lang="es-EC" dirty="0" smtClean="0"/>
              <a:t>como actividades </a:t>
            </a:r>
            <a:r>
              <a:rPr lang="es-EC" dirty="0"/>
              <a:t>de investigación dentro de la dedicación horaria;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6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178" y="10434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CARRERA Y ESCALAFÓN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220072" y="-27384"/>
            <a:ext cx="2466975" cy="99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6832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8796" y="1556792"/>
            <a:ext cx="7620000" cy="2260848"/>
          </a:xfrm>
        </p:spPr>
        <p:txBody>
          <a:bodyPr>
            <a:normAutofit/>
          </a:bodyPr>
          <a:lstStyle/>
          <a:p>
            <a:pPr marL="114300" indent="0" algn="just">
              <a:spcAft>
                <a:spcPts val="1200"/>
              </a:spcAft>
              <a:buNone/>
            </a:pPr>
            <a:r>
              <a:rPr lang="es-EC" b="1" dirty="0"/>
              <a:t>Art. 9.- Actividades de vinculación con la sociedad.-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las universidades y </a:t>
            </a:r>
            <a:r>
              <a:rPr lang="es-EC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escuelas politécnicas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públicas y particulares las actividades de 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la sociedad </a:t>
            </a:r>
            <a:r>
              <a:rPr lang="es-EC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deberán enmarcarse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dentro de las actividades de </a:t>
            </a:r>
            <a:r>
              <a:rPr lang="es-EC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docencia, investigación o gestión académica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conforme </a:t>
            </a:r>
            <a:r>
              <a:rPr lang="es-EC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lo </a:t>
            </a:r>
            <a:r>
              <a:rPr lang="es-EC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dispuesto en este Reglamento</a:t>
            </a:r>
            <a:r>
              <a:rPr lang="es-EC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EC" b="1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7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178" y="10434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CARRERA Y ESCALAFÓN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220072" y="-27384"/>
            <a:ext cx="2466975" cy="99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133" y="3501008"/>
            <a:ext cx="4476750" cy="2895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15113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 algn="just">
              <a:spcAft>
                <a:spcPts val="1200"/>
              </a:spcAft>
              <a:buNone/>
            </a:pPr>
            <a:r>
              <a:rPr lang="es-EC" b="1" dirty="0"/>
              <a:t>Art. </a:t>
            </a:r>
            <a:r>
              <a:rPr lang="es-EC" b="1" dirty="0" smtClean="0"/>
              <a:t>2.- Objetivos del Régimen Académico</a:t>
            </a:r>
          </a:p>
          <a:p>
            <a:pPr marL="630238" indent="-515938" algn="just">
              <a:spcAft>
                <a:spcPts val="1200"/>
              </a:spcAft>
              <a:buNone/>
              <a:tabLst>
                <a:tab pos="630238" algn="l"/>
              </a:tabLst>
            </a:pPr>
            <a:r>
              <a:rPr lang="es-EC" b="1" dirty="0" smtClean="0"/>
              <a:t>b.	</a:t>
            </a:r>
            <a:r>
              <a:rPr lang="es-EC" dirty="0" smtClean="0"/>
              <a:t>Regular la gestión académica-formativa en todos los niveles de formación y modalidades </a:t>
            </a:r>
            <a:r>
              <a:rPr lang="es-EC" dirty="0"/>
              <a:t>de aprendizaje de la educación superior, con miras a fortalecer </a:t>
            </a:r>
            <a:r>
              <a:rPr lang="es-EC" dirty="0" smtClean="0"/>
              <a:t>la investigación</a:t>
            </a:r>
            <a:r>
              <a:rPr lang="es-EC" dirty="0"/>
              <a:t>, la formación académica y profesional. y la 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la sociedad</a:t>
            </a:r>
            <a:r>
              <a:rPr lang="es-EC" b="1" dirty="0" smtClean="0"/>
              <a:t>.</a:t>
            </a:r>
          </a:p>
          <a:p>
            <a:pPr marL="630238" indent="-515938" algn="just">
              <a:spcAft>
                <a:spcPts val="1200"/>
              </a:spcAft>
              <a:buNone/>
              <a:tabLst>
                <a:tab pos="630238" algn="l"/>
              </a:tabLst>
            </a:pPr>
            <a:r>
              <a:rPr lang="es-EC" b="1" dirty="0" smtClean="0"/>
              <a:t>d.	</a:t>
            </a:r>
            <a:r>
              <a:rPr lang="es-EC" dirty="0" smtClean="0"/>
              <a:t>Articular </a:t>
            </a:r>
            <a:r>
              <a:rPr lang="es-EC" dirty="0"/>
              <a:t>la formación académica y profesional, la investigación científica, </a:t>
            </a:r>
            <a:r>
              <a:rPr lang="es-EC" dirty="0" smtClean="0"/>
              <a:t>tecnológica y </a:t>
            </a:r>
            <a:r>
              <a:rPr lang="es-EC" dirty="0"/>
              <a:t>social, y la 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la colectividad</a:t>
            </a:r>
            <a:r>
              <a:rPr lang="es-EC" dirty="0"/>
              <a:t>, en un marco de calidad, innovación </a:t>
            </a:r>
            <a:r>
              <a:rPr lang="es-EC" dirty="0" smtClean="0"/>
              <a:t>y pertinencia.</a:t>
            </a:r>
          </a:p>
          <a:p>
            <a:pPr marL="630238" indent="-515938" algn="just">
              <a:spcAft>
                <a:spcPts val="1200"/>
              </a:spcAft>
              <a:buNone/>
              <a:tabLst>
                <a:tab pos="630238" algn="l"/>
              </a:tabLst>
            </a:pPr>
            <a:r>
              <a:rPr lang="es-EC" b="1" dirty="0"/>
              <a:t>h.</a:t>
            </a:r>
            <a:r>
              <a:rPr lang="es-EC" dirty="0"/>
              <a:t>	Impulsar el conocimiento de carácter </a:t>
            </a:r>
            <a:r>
              <a:rPr lang="es-EC" dirty="0" err="1"/>
              <a:t>multi</a:t>
            </a:r>
            <a:r>
              <a:rPr lang="es-EC" dirty="0"/>
              <a:t>, ínter y </a:t>
            </a:r>
            <a:r>
              <a:rPr lang="es-EC" dirty="0" err="1"/>
              <a:t>trans</a:t>
            </a:r>
            <a:r>
              <a:rPr lang="es-EC" dirty="0"/>
              <a:t> disciplinario en </a:t>
            </a:r>
            <a:r>
              <a:rPr lang="es-EC" dirty="0" smtClean="0"/>
              <a:t>la formación </a:t>
            </a:r>
            <a:r>
              <a:rPr lang="es-EC" dirty="0"/>
              <a:t>de grado y posgrado, la investigación y la </a:t>
            </a:r>
            <a:r>
              <a:rPr lang="es-EC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vinculación con la colectividad</a:t>
            </a:r>
            <a:r>
              <a:rPr lang="es-EC" dirty="0"/>
              <a:t>.</a:t>
            </a:r>
            <a:endParaRPr lang="es-EC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8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178" y="10434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220072" y="-27384"/>
            <a:ext cx="2466975" cy="99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19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 algn="just">
              <a:spcAft>
                <a:spcPts val="1200"/>
              </a:spcAft>
              <a:buNone/>
            </a:pPr>
            <a:r>
              <a:rPr lang="es-EC" b="1" dirty="0"/>
              <a:t>Artículo 74.- Investigación institucional.- </a:t>
            </a:r>
            <a:r>
              <a:rPr lang="es-EC" dirty="0"/>
              <a:t>Las instituciones de educación superior, </a:t>
            </a:r>
            <a:r>
              <a:rPr lang="es-EC" dirty="0" smtClean="0"/>
              <a:t>a partir </a:t>
            </a:r>
            <a:r>
              <a:rPr lang="es-EC" dirty="0"/>
              <a:t>de sus fortalezas o dominios académicos, deberán contar con líneas, programas </a:t>
            </a:r>
            <a:r>
              <a:rPr lang="es-EC" dirty="0" smtClean="0"/>
              <a:t>y proyectos </a:t>
            </a:r>
            <a:r>
              <a:rPr lang="es-EC" dirty="0"/>
              <a:t>de investigación articulados en redes académicas nacionales e internacionales</a:t>
            </a:r>
            <a:r>
              <a:rPr lang="es-EC" dirty="0" smtClean="0"/>
              <a:t>.  Los </a:t>
            </a:r>
            <a:r>
              <a:rPr lang="es-EC" dirty="0"/>
              <a:t>programas de investigación de estas redes deberán guardar correspondencia con </a:t>
            </a:r>
            <a:r>
              <a:rPr lang="es-EC" dirty="0" smtClean="0"/>
              <a:t>los requerimientos</a:t>
            </a:r>
            <a:r>
              <a:rPr lang="es-EC" dirty="0"/>
              <a:t>, prioridades y propósitos del Plan Nacional de Desarrollo, de los </a:t>
            </a:r>
            <a:r>
              <a:rPr lang="es-EC" dirty="0" smtClean="0"/>
              <a:t>planes regionales </a:t>
            </a:r>
            <a:r>
              <a:rPr lang="es-EC" dirty="0"/>
              <a:t>y locales de desarrollo, y programas internacionales de investigación en </a:t>
            </a:r>
            <a:r>
              <a:rPr lang="es-EC" dirty="0" smtClean="0"/>
              <a:t>los campos </a:t>
            </a:r>
            <a:r>
              <a:rPr lang="es-EC" dirty="0"/>
              <a:t>de la educación superior, la ciencia, la cultura, las artes y la tecnología; </a:t>
            </a:r>
            <a:r>
              <a:rPr lang="es-EC" dirty="0" smtClean="0"/>
              <a:t>sin perjuicio </a:t>
            </a:r>
            <a:r>
              <a:rPr lang="es-EC" dirty="0"/>
              <a:t>de que se respete el principio de autodeterminación para la producción </a:t>
            </a:r>
            <a:r>
              <a:rPr lang="es-EC" dirty="0" smtClean="0"/>
              <a:t>de pensamiento </a:t>
            </a:r>
            <a:r>
              <a:rPr lang="es-EC" dirty="0"/>
              <a:t>y conocimiento. en el marco del diálogo de saberes, pensamiento </a:t>
            </a:r>
            <a:r>
              <a:rPr lang="es-EC" dirty="0" smtClean="0"/>
              <a:t>universal y </a:t>
            </a:r>
            <a:r>
              <a:rPr lang="es-EC" dirty="0"/>
              <a:t>producción científica tecnológica global.</a:t>
            </a:r>
          </a:p>
          <a:p>
            <a:pPr marL="114300" indent="0" algn="just">
              <a:spcAft>
                <a:spcPts val="1200"/>
              </a:spcAft>
              <a:buNone/>
            </a:pPr>
            <a:r>
              <a:rPr lang="es-EC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</a:t>
            </a:r>
            <a:r>
              <a:rPr lang="es-EC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</a:t>
            </a:r>
            <a:r>
              <a:rPr lang="es-EC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en el marco de la vinculación con la sociedad, puedan aportar en la mejora </a:t>
            </a:r>
            <a:r>
              <a:rPr lang="es-EC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actualización </a:t>
            </a:r>
            <a:r>
              <a:rPr lang="es-EC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los planes de desarrollo local, regional y nacional</a:t>
            </a:r>
            <a:r>
              <a:rPr lang="es-EC" dirty="0"/>
              <a:t>.</a:t>
            </a:r>
            <a:endParaRPr lang="es-EC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z="1400" b="1" dirty="0" smtClean="0"/>
              <a:t>Taller de Vinculación con la Colectividad</a:t>
            </a:r>
            <a:endParaRPr lang="es-EC" sz="14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773B4-1744-4FEC-B8C2-67022F1AB333}" type="slidenum">
              <a:rPr lang="es-EC" sz="2000" smtClean="0">
                <a:latin typeface="Albertus Extra Bold" pitchFamily="34" charset="0"/>
              </a:rPr>
              <a:t>9</a:t>
            </a:fld>
            <a:endParaRPr lang="es-EC" sz="2000" dirty="0">
              <a:latin typeface="Albertus Extra Bold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28184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bertus Extra Bold" pitchFamily="34" charset="0"/>
              </a:rPr>
              <a:t>REGLAMENTO</a:t>
            </a:r>
            <a:endParaRPr lang="es-EC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bertus Extra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57178" y="10434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RÉGIMEN ACADÉMICO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220072" y="-27384"/>
            <a:ext cx="2466975" cy="99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5857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Adyace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1185</TotalTime>
  <Words>1270</Words>
  <Application>Microsoft Office PowerPoint</Application>
  <PresentationFormat>Presentación en pantalla (4:3)</PresentationFormat>
  <Paragraphs>125</Paragraphs>
  <Slides>15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Adyacencia</vt:lpstr>
      <vt:lpstr>Ordenamiento Jurídico Para la Vinculación Universitaria  Ecuatoriana </vt:lpstr>
      <vt:lpstr>Ley Orgánica:</vt:lpstr>
      <vt:lpstr>Ley Orgánica:</vt:lpstr>
      <vt:lpstr>Presentación de PowerPoint</vt:lpstr>
      <vt:lpstr>Presentación de PowerPoint</vt:lpstr>
      <vt:lpstr>Presentación de PowerPoint</vt:lpstr>
      <vt:lpstr>Presentación de PowerPoint</vt:lpstr>
      <vt:lpstr>Régimen Académico</vt:lpstr>
      <vt:lpstr>Régimen Académico</vt:lpstr>
      <vt:lpstr>Régimen Académico</vt:lpstr>
      <vt:lpstr>Régimen Académico</vt:lpstr>
      <vt:lpstr>Régimen Académico</vt:lpstr>
      <vt:lpstr>Régimen Académico</vt:lpstr>
      <vt:lpstr>Régimen Académico</vt:lpstr>
      <vt:lpstr>Régimen Académico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Estrategias de Vinculación de la Escuela Superior Politécnica de Chimborazo.</dc:title>
  <dc:creator>Marcelo</dc:creator>
  <cp:lastModifiedBy>MarcEduardo</cp:lastModifiedBy>
  <cp:revision>66</cp:revision>
  <dcterms:created xsi:type="dcterms:W3CDTF">2012-04-23T02:05:02Z</dcterms:created>
  <dcterms:modified xsi:type="dcterms:W3CDTF">2014-03-12T17:22:35Z</dcterms:modified>
</cp:coreProperties>
</file>