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9144000" cy="6858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68" d="100"/>
          <a:sy n="68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140"/>
    </p:cViewPr>
  </p:sorterViewPr>
  <p:notesViewPr>
    <p:cSldViewPr>
      <p:cViewPr varScale="1">
        <p:scale>
          <a:sx n="69" d="100"/>
          <a:sy n="69" d="100"/>
        </p:scale>
        <p:origin x="-2034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03B3A-999D-4D22-A160-DAD1AAA10EA3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DAB82-D2F6-4549-9B0A-73994418B0C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98871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DAFB0-C3B9-4472-B103-E8ED3AEF42E5}" type="datetimeFigureOut">
              <a:rPr lang="es-EC" smtClean="0"/>
              <a:t>13/03/2014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5A5C8-89D8-46E7-A606-640076574750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18838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E126-792F-409E-8403-B8A5272AFD2C}" type="datetime1">
              <a:rPr lang="es-EC" smtClean="0"/>
              <a:t>13/03/2014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AAA11-D79D-4365-BBC6-DE6E448E9A8A}" type="datetime1">
              <a:rPr lang="es-EC" smtClean="0"/>
              <a:t>13/03/2014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CAF3F-B03B-4A04-88A0-C517063B0891}" type="datetime1">
              <a:rPr lang="es-EC" smtClean="0"/>
              <a:t>13/03/2014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841-F289-4602-8F10-1FDA68C528EE}" type="datetime1">
              <a:rPr lang="es-EC" smtClean="0"/>
              <a:t>13/03/2014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A313-B295-4DC0-B506-4DBBE07939A1}" type="datetime1">
              <a:rPr lang="es-EC" smtClean="0"/>
              <a:t>13/03/2014</a:t>
            </a:fld>
            <a:endParaRPr lang="es-EC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6212C-EBC1-43E2-8773-5FC45C001168}" type="datetime1">
              <a:rPr lang="es-EC" smtClean="0"/>
              <a:t>13/03/2014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4B01E-2D86-4172-9C97-ECDDFB3935ED}" type="datetime1">
              <a:rPr lang="es-EC" smtClean="0"/>
              <a:t>13/03/2014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A547-31F2-4A13-89C2-15DC097FCE9E}" type="datetime1">
              <a:rPr lang="es-EC" smtClean="0"/>
              <a:t>13/03/2014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E333E-B2DE-40DC-9AFC-BF448EB12E70}" type="datetime1">
              <a:rPr lang="es-EC" smtClean="0"/>
              <a:t>13/03/2014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3E40-386F-4617-AE82-20299817B949}" type="datetime1">
              <a:rPr lang="es-EC" smtClean="0"/>
              <a:t>13/03/2014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C89F-FACB-47DF-B5B3-F427B051CB03}" type="datetime1">
              <a:rPr lang="es-EC" smtClean="0"/>
              <a:t>13/03/2014</a:t>
            </a:fld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791AE0C-3F9E-48DC-B889-458C45602E06}" type="datetime1">
              <a:rPr lang="es-EC" smtClean="0"/>
              <a:t>13/03/2014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25A68A-7C34-4303-A1D3-139D59A2DB11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dirty="0" smtClean="0"/>
              <a:t>Marcelo Moscoso g., m.sc.</a:t>
            </a:r>
            <a:endParaRPr lang="es-EC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sz="3200" dirty="0" smtClean="0"/>
              <a:t>La función vinculación en la UNIVERSIDAD</a:t>
            </a:r>
            <a:endParaRPr lang="es-EC" sz="3200" dirty="0"/>
          </a:p>
        </p:txBody>
      </p:sp>
      <p:pic>
        <p:nvPicPr>
          <p:cNvPr id="4" name="Picture 3" descr="D:\Imagenes2010\Sellos\ESPOCH-FI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02" y="333876"/>
            <a:ext cx="2304256" cy="22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5796136" y="893460"/>
            <a:ext cx="2854760" cy="115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50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10</a:t>
            </a:fld>
            <a:endParaRPr lang="es-EC" sz="1800" b="1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s-EC" b="1" dirty="0" smtClean="0"/>
              <a:t>Vinculación</a:t>
            </a:r>
            <a:endParaRPr lang="es-EC" b="1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642910" y="1643050"/>
            <a:ext cx="7715304" cy="45259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EC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Comprende la interacción de la universidad con los demás componentes de la sociedad, para mutuo beneficio</a:t>
            </a:r>
            <a:r>
              <a:rPr lang="es-E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endParaRPr lang="es-E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2144"/>
            <a:ext cx="2880320" cy="254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77850"/>
            <a:ext cx="4477313" cy="2571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101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11</a:t>
            </a:fld>
            <a:endParaRPr lang="es-EC" sz="1800" b="1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41248"/>
          </a:xfrm>
        </p:spPr>
        <p:txBody>
          <a:bodyPr/>
          <a:lstStyle/>
          <a:p>
            <a:pPr algn="ctr"/>
            <a:r>
              <a:rPr lang="es-EC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NIVELES DE LA PLANIFICACIÓN</a:t>
            </a: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6" name="5 Elipse"/>
          <p:cNvSpPr/>
          <p:nvPr/>
        </p:nvSpPr>
        <p:spPr>
          <a:xfrm>
            <a:off x="1785918" y="1500174"/>
            <a:ext cx="5214974" cy="4857784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s-EC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PLAN</a:t>
            </a:r>
          </a:p>
          <a:p>
            <a:pPr lvl="1" algn="ctr"/>
            <a:endParaRPr lang="es-EC" dirty="0" smtClean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 smtClean="0"/>
          </a:p>
          <a:p>
            <a:pPr lvl="1" algn="ctr"/>
            <a:endParaRPr lang="es-EC" dirty="0"/>
          </a:p>
          <a:p>
            <a:pPr lvl="1" algn="ctr"/>
            <a:endParaRPr lang="es-EC" dirty="0"/>
          </a:p>
        </p:txBody>
      </p:sp>
      <p:sp>
        <p:nvSpPr>
          <p:cNvPr id="7" name="6 Placa"/>
          <p:cNvSpPr/>
          <p:nvPr/>
        </p:nvSpPr>
        <p:spPr>
          <a:xfrm>
            <a:off x="2500298" y="2643182"/>
            <a:ext cx="3857652" cy="3143272"/>
          </a:xfrm>
          <a:prstGeom prst="plaqu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PROGRAMA</a:t>
            </a:r>
          </a:p>
          <a:p>
            <a:pPr algn="ctr"/>
            <a:r>
              <a:rPr lang="es-EC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(UNIVERSIDADES: Varios Proyectos)</a:t>
            </a:r>
            <a:endParaRPr lang="es-EC" dirty="0"/>
          </a:p>
          <a:p>
            <a:pPr algn="ctr"/>
            <a:endParaRPr lang="es-EC" dirty="0" smtClean="0"/>
          </a:p>
          <a:p>
            <a:pPr algn="ctr"/>
            <a:endParaRPr lang="es-EC" dirty="0"/>
          </a:p>
          <a:p>
            <a:pPr algn="ctr"/>
            <a:endParaRPr lang="es-EC" dirty="0" smtClean="0"/>
          </a:p>
          <a:p>
            <a:pPr algn="ctr"/>
            <a:endParaRPr lang="es-EC" dirty="0"/>
          </a:p>
          <a:p>
            <a:pPr algn="ctr"/>
            <a:endParaRPr lang="es-EC" dirty="0" smtClean="0"/>
          </a:p>
          <a:p>
            <a:pPr algn="ctr"/>
            <a:endParaRPr lang="es-EC" dirty="0"/>
          </a:p>
          <a:p>
            <a:pPr algn="ctr"/>
            <a:endParaRPr lang="es-EC" dirty="0"/>
          </a:p>
        </p:txBody>
      </p:sp>
      <p:sp>
        <p:nvSpPr>
          <p:cNvPr id="8" name="7 Hexágono"/>
          <p:cNvSpPr/>
          <p:nvPr/>
        </p:nvSpPr>
        <p:spPr>
          <a:xfrm>
            <a:off x="3143240" y="3929066"/>
            <a:ext cx="2643206" cy="1500198"/>
          </a:xfrm>
          <a:prstGeom prst="hexagon">
            <a:avLst>
              <a:gd name="adj" fmla="val 44164"/>
              <a:gd name="vf" fmla="val 115470"/>
            </a:avLst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PROYECTO</a:t>
            </a:r>
          </a:p>
          <a:p>
            <a:pPr algn="ctr"/>
            <a:r>
              <a:rPr lang="es-EC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(</a:t>
            </a:r>
            <a:r>
              <a:rPr lang="es-EC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Individual</a:t>
            </a:r>
            <a:r>
              <a:rPr lang="es-EC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12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 animBg="1"/>
      <p:bldP spid="8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12</a:t>
            </a:fld>
            <a:endParaRPr lang="es-EC" sz="1800" b="1" dirty="0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60840" cy="838200"/>
          </a:xfrm>
        </p:spPr>
        <p:txBody>
          <a:bodyPr>
            <a:normAutofit/>
          </a:bodyPr>
          <a:lstStyle/>
          <a:p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Programa DE VINCULACIÓN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1187624" y="1916832"/>
            <a:ext cx="6929486" cy="3875102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es-EC" dirty="0" smtClean="0"/>
              <a:t>Un conjunto articulado y coherente de proyectos de tipo académico, productivo, </a:t>
            </a:r>
            <a:r>
              <a:rPr lang="es-EC" b="1" dirty="0" smtClean="0"/>
              <a:t>social, cultural </a:t>
            </a:r>
            <a:r>
              <a:rPr lang="es-EC" dirty="0" smtClean="0"/>
              <a:t>y deportivo, que requiere la interacción de la </a:t>
            </a:r>
            <a:r>
              <a:rPr lang="es-EC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Universidad</a:t>
            </a:r>
            <a:r>
              <a:rPr lang="es-EC" dirty="0" smtClean="0"/>
              <a:t>  con los demás componentes de la sociedad. </a:t>
            </a:r>
            <a:endParaRPr lang="es-EC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30030"/>
            <a:ext cx="2419350" cy="18859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004" y="4168130"/>
            <a:ext cx="2466975" cy="18478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18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Proceso de Vinculación 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C" dirty="0" smtClean="0"/>
              <a:t>Nació como Extensión Universitaria – relacionado a la pertinencia y vinculación con la Sociedad.</a:t>
            </a:r>
          </a:p>
          <a:p>
            <a:r>
              <a:rPr lang="es-EC" dirty="0" smtClean="0"/>
              <a:t>Para Gil Ramón González, La Extensión transitó </a:t>
            </a:r>
            <a:r>
              <a:rPr lang="es-EC" b="1" dirty="0" smtClean="0"/>
              <a:t>4</a:t>
            </a:r>
            <a:r>
              <a:rPr lang="es-EC" dirty="0" smtClean="0"/>
              <a:t> etapas:</a:t>
            </a:r>
          </a:p>
          <a:p>
            <a:pPr marL="868680" lvl="1" indent="-457200" algn="just">
              <a:buFont typeface="+mj-lt"/>
              <a:buAutoNum type="arabicPeriod"/>
            </a:pPr>
            <a:r>
              <a:rPr lang="es-ES_trad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 de Aislamiento</a:t>
            </a:r>
            <a:r>
              <a:rPr lang="es-ES_tradnl" dirty="0"/>
              <a:t>: Desde su surgimiento hasta la Reforma de Córdoba.</a:t>
            </a:r>
            <a:endParaRPr lang="es-EC" dirty="0"/>
          </a:p>
          <a:p>
            <a:pPr marL="868680" lvl="1" indent="-457200" algn="just">
              <a:buFont typeface="+mj-lt"/>
              <a:buAutoNum type="arabicPeriod"/>
            </a:pP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 </a:t>
            </a:r>
            <a:r>
              <a:rPr lang="es-ES_trad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Ruptura</a:t>
            </a:r>
            <a:r>
              <a:rPr lang="es-ES_tradnl" dirty="0"/>
              <a:t>: Desde la Reforma de Córdoba hasta finales de 1940.</a:t>
            </a:r>
            <a:endParaRPr lang="es-EC" dirty="0"/>
          </a:p>
          <a:p>
            <a:pPr marL="868680" lvl="1" indent="-457200" algn="just">
              <a:buFont typeface="+mj-lt"/>
              <a:buAutoNum type="arabicPeriod"/>
            </a:pP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 </a:t>
            </a:r>
            <a:r>
              <a:rPr lang="es-ES_trad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Conceptualización</a:t>
            </a:r>
            <a:r>
              <a:rPr lang="es-ES_tradnl" dirty="0"/>
              <a:t>: Desde principios de la década de los años 50 hasta mediados de la década del 70.</a:t>
            </a:r>
            <a:endParaRPr lang="es-EC" dirty="0"/>
          </a:p>
          <a:p>
            <a:pPr marL="868680" lvl="1" indent="-457200" algn="just">
              <a:buFont typeface="+mj-lt"/>
              <a:buAutoNum type="arabicPeriod"/>
            </a:pPr>
            <a:r>
              <a:rPr lang="es-ES_trad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 </a:t>
            </a:r>
            <a:r>
              <a:rPr lang="es-ES_trad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inicial de la Integración</a:t>
            </a:r>
            <a:r>
              <a:rPr lang="es-ES_tradnl" dirty="0"/>
              <a:t>: Desde mediados de la década del 70 hasta la actualidad (teniendo en cuenta que este trabajo se culminó en 1996).</a:t>
            </a:r>
            <a:endParaRPr lang="es-EC" dirty="0"/>
          </a:p>
          <a:p>
            <a:pPr marL="571500" indent="-457200">
              <a:buFont typeface="+mj-lt"/>
              <a:buAutoNum type="arabicPeriod"/>
            </a:pPr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2</a:t>
            </a:fld>
            <a:endParaRPr lang="es-EC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4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t="5448" r="6562" b="5643"/>
          <a:stretch/>
        </p:blipFill>
        <p:spPr bwMode="auto">
          <a:xfrm>
            <a:off x="6428735" y="4581128"/>
            <a:ext cx="2557675" cy="206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Aislamiento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73563"/>
          </a:xfrm>
        </p:spPr>
        <p:txBody>
          <a:bodyPr/>
          <a:lstStyle/>
          <a:p>
            <a:pPr algn="just"/>
            <a:r>
              <a:rPr lang="es-EC" sz="2200" dirty="0" smtClean="0"/>
              <a:t>Llamada torres de marfil, enseñanza basada en el escolasticismo (escolar).</a:t>
            </a:r>
            <a:endParaRPr lang="es-EC" sz="2200" dirty="0"/>
          </a:p>
          <a:p>
            <a:pPr algn="just"/>
            <a:r>
              <a:rPr lang="es-EC" sz="2200" dirty="0" smtClean="0">
                <a:solidFill>
                  <a:srgbClr val="002060"/>
                </a:solidFill>
              </a:rPr>
              <a:t>Fue eliminada con el surgimiento de la Revolución Industrial en Europa.</a:t>
            </a:r>
          </a:p>
          <a:p>
            <a:pPr algn="just"/>
            <a:r>
              <a:rPr lang="es-EC" sz="2200" dirty="0" smtClean="0"/>
              <a:t>La reforma de Córdova</a:t>
            </a:r>
          </a:p>
          <a:p>
            <a:pPr lvl="1" algn="just"/>
            <a:r>
              <a:rPr lang="es-EC" i="1" dirty="0" smtClean="0">
                <a:solidFill>
                  <a:srgbClr val="002060"/>
                </a:solidFill>
              </a:rPr>
              <a:t>Univ. Córdova – Argentina (</a:t>
            </a:r>
            <a:r>
              <a:rPr lang="es-EC" b="1" i="1" dirty="0" smtClean="0">
                <a:solidFill>
                  <a:srgbClr val="002060"/>
                </a:solidFill>
              </a:rPr>
              <a:t>1918</a:t>
            </a:r>
            <a:r>
              <a:rPr lang="es-EC" i="1" dirty="0" smtClean="0">
                <a:solidFill>
                  <a:srgbClr val="002060"/>
                </a:solidFill>
              </a:rPr>
              <a:t>), cuestionamiento a la Universidad elitista, medieval, </a:t>
            </a:r>
          </a:p>
          <a:p>
            <a:pPr lvl="1" algn="just"/>
            <a:r>
              <a:rPr lang="es-EC" i="1" dirty="0" smtClean="0">
                <a:solidFill>
                  <a:srgbClr val="002060"/>
                </a:solidFill>
              </a:rPr>
              <a:t>Entre otras: </a:t>
            </a:r>
            <a:r>
              <a:rPr lang="es-EC" i="1" dirty="0">
                <a:solidFill>
                  <a:srgbClr val="002060"/>
                </a:solidFill>
              </a:rPr>
              <a:t>La </a:t>
            </a:r>
            <a:r>
              <a:rPr lang="es-EC" b="1" i="1" dirty="0">
                <a:solidFill>
                  <a:srgbClr val="002060"/>
                </a:solidFill>
              </a:rPr>
              <a:t>extensión universitaria </a:t>
            </a:r>
            <a:r>
              <a:rPr lang="es-EC" i="1" dirty="0">
                <a:solidFill>
                  <a:srgbClr val="002060"/>
                </a:solidFill>
              </a:rPr>
              <a:t>era un llamado a </a:t>
            </a:r>
            <a:r>
              <a:rPr lang="es-EC" i="1" dirty="0" smtClean="0">
                <a:solidFill>
                  <a:srgbClr val="002060"/>
                </a:solidFill>
              </a:rPr>
              <a:t>debilitar el </a:t>
            </a:r>
            <a:r>
              <a:rPr lang="es-EC" i="1" dirty="0">
                <a:solidFill>
                  <a:srgbClr val="002060"/>
                </a:solidFill>
              </a:rPr>
              <a:t>carácter elitista, aislado, de la vida universitaria y la cultura con relación a la mayoría de la </a:t>
            </a:r>
            <a:r>
              <a:rPr lang="es-EC" i="1" dirty="0" smtClean="0">
                <a:solidFill>
                  <a:srgbClr val="002060"/>
                </a:solidFill>
              </a:rPr>
              <a:t>población</a:t>
            </a:r>
            <a:r>
              <a:rPr lang="es-EC" dirty="0" smtClean="0"/>
              <a:t>.</a:t>
            </a:r>
            <a:endParaRPr lang="es-EC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247741"/>
            <a:ext cx="4267200" cy="1066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3</a:t>
            </a:fld>
            <a:endParaRPr lang="es-EC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828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la Ruptura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67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es-EC" sz="2600" dirty="0" smtClean="0"/>
              <a:t>Inicia la interacción social universitaria</a:t>
            </a:r>
            <a:endParaRPr lang="es-EC" sz="2600" dirty="0"/>
          </a:p>
          <a:p>
            <a:pPr algn="just">
              <a:lnSpc>
                <a:spcPct val="130000"/>
              </a:lnSpc>
            </a:pPr>
            <a:r>
              <a:rPr lang="es-EC" sz="2600" dirty="0" smtClean="0">
                <a:solidFill>
                  <a:srgbClr val="002060"/>
                </a:solidFill>
              </a:rPr>
              <a:t>En Europa se usa los medios masivos de comunicación, sin responder a intereses comunitarios sino al poder (elitista)</a:t>
            </a:r>
          </a:p>
          <a:p>
            <a:pPr algn="just">
              <a:lnSpc>
                <a:spcPct val="130000"/>
              </a:lnSpc>
            </a:pPr>
            <a:r>
              <a:rPr lang="es-EC" sz="2600" dirty="0" smtClean="0"/>
              <a:t>La extensión nace como respuesta universitaria al crecimiento industrial.</a:t>
            </a:r>
          </a:p>
          <a:p>
            <a:pPr algn="just">
              <a:lnSpc>
                <a:spcPct val="130000"/>
              </a:lnSpc>
            </a:pPr>
            <a:r>
              <a:rPr lang="es-EC" sz="2600" dirty="0" smtClean="0">
                <a:solidFill>
                  <a:srgbClr val="002060"/>
                </a:solidFill>
              </a:rPr>
              <a:t>En América fue diferente, las ideas progresistas de movimientos independentistas concibieron a la </a:t>
            </a:r>
            <a:r>
              <a:rPr lang="es-EC" sz="2600" b="1" dirty="0" smtClean="0">
                <a:solidFill>
                  <a:srgbClr val="002060"/>
                </a:solidFill>
              </a:rPr>
              <a:t>Extensión Universitaria</a:t>
            </a:r>
            <a:r>
              <a:rPr lang="es-EC" sz="2600" dirty="0" smtClean="0">
                <a:solidFill>
                  <a:srgbClr val="002060"/>
                </a:solidFill>
              </a:rPr>
              <a:t> como la aspiración de las clases marginadas al acceso educativo superior.</a:t>
            </a:r>
          </a:p>
          <a:p>
            <a:pPr algn="just">
              <a:lnSpc>
                <a:spcPct val="130000"/>
              </a:lnSpc>
            </a:pPr>
            <a:r>
              <a:rPr lang="es-EC" sz="2600" dirty="0" smtClean="0"/>
              <a:t>No se llevaron a la praxis estas ideas por la contradicción a los intereses de los poderosos.</a:t>
            </a:r>
          </a:p>
          <a:p>
            <a:pPr algn="just">
              <a:lnSpc>
                <a:spcPct val="130000"/>
              </a:lnSpc>
            </a:pPr>
            <a:r>
              <a:rPr lang="es-EC" sz="2600" dirty="0" smtClean="0">
                <a:solidFill>
                  <a:srgbClr val="002060"/>
                </a:solidFill>
              </a:rPr>
              <a:t>Pero el movimiento origina la ruptura de los cánones universitarios, y fortalecen la función social con la </a:t>
            </a:r>
            <a:r>
              <a:rPr lang="es-EC" sz="2600" b="1" dirty="0" smtClean="0">
                <a:solidFill>
                  <a:srgbClr val="002060"/>
                </a:solidFill>
              </a:rPr>
              <a:t>Extensión</a:t>
            </a:r>
          </a:p>
          <a:p>
            <a:pPr algn="just">
              <a:lnSpc>
                <a:spcPct val="130000"/>
              </a:lnSpc>
            </a:pPr>
            <a:r>
              <a:rPr lang="es-EC" sz="2600" dirty="0" smtClean="0"/>
              <a:t>Se plantea la esencia de la universidad pública para </a:t>
            </a:r>
            <a:r>
              <a:rPr lang="es-EC" sz="2600" b="1" i="1" dirty="0" smtClean="0"/>
              <a:t>poner el saber universitario al servicio de la sociedad</a:t>
            </a:r>
            <a:r>
              <a:rPr lang="es-EC" sz="2600" dirty="0" smtClean="0"/>
              <a:t>.</a:t>
            </a:r>
          </a:p>
          <a:p>
            <a:pPr algn="just"/>
            <a:endParaRPr lang="es-EC" sz="20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mtClean="0"/>
              <a:t>4</a:t>
            </a:fld>
            <a:endParaRPr lang="es-EC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593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la Ruptura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16760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2000" dirty="0" smtClean="0"/>
              <a:t>Estas ideas renovadores se extienden por toda América Latina, posibilita el acceso de las masas a la </a:t>
            </a:r>
            <a:r>
              <a:rPr lang="es-EC" sz="2000" b="1" i="1" dirty="0" smtClean="0"/>
              <a:t>enseñanza universitaria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2000" dirty="0" smtClean="0">
                <a:solidFill>
                  <a:srgbClr val="002060"/>
                </a:solidFill>
              </a:rPr>
              <a:t>Inicia el surgimiento de las </a:t>
            </a:r>
            <a:r>
              <a:rPr lang="es-EC" sz="2000" b="1" i="1" dirty="0" smtClean="0">
                <a:solidFill>
                  <a:srgbClr val="002060"/>
                </a:solidFill>
              </a:rPr>
              <a:t>Universidades Populares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2000" dirty="0" smtClean="0"/>
              <a:t>Acercamiento entre estudiantes universitario e intelectuales con los sectores </a:t>
            </a:r>
            <a:r>
              <a:rPr lang="es-EC" sz="2000" b="1" i="1" dirty="0" smtClean="0"/>
              <a:t>obrero y campesino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2000" dirty="0" smtClean="0">
                <a:solidFill>
                  <a:srgbClr val="002060"/>
                </a:solidFill>
              </a:rPr>
              <a:t>Integración entre universidades latinoamericanas para enfrentar a los </a:t>
            </a:r>
            <a:r>
              <a:rPr lang="es-EC" sz="2000" b="1" i="1" dirty="0" smtClean="0">
                <a:solidFill>
                  <a:srgbClr val="002060"/>
                </a:solidFill>
              </a:rPr>
              <a:t>males sociales, políticos y económicos comunes</a:t>
            </a:r>
            <a:r>
              <a:rPr lang="es-EC" sz="2000" dirty="0" smtClean="0">
                <a:solidFill>
                  <a:srgbClr val="002060"/>
                </a:solidFill>
              </a:rPr>
              <a:t>.</a:t>
            </a:r>
          </a:p>
          <a:p>
            <a:pPr marL="114300" indent="0" algn="just">
              <a:lnSpc>
                <a:spcPct val="130000"/>
              </a:lnSpc>
              <a:buNone/>
            </a:pPr>
            <a:endParaRPr lang="es-EC" sz="2000" dirty="0"/>
          </a:p>
          <a:p>
            <a:pPr algn="just"/>
            <a:endParaRPr lang="es-EC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31"/>
          <a:stretch/>
        </p:blipFill>
        <p:spPr bwMode="auto">
          <a:xfrm>
            <a:off x="308330" y="5518041"/>
            <a:ext cx="2762448" cy="102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6" b="21164"/>
          <a:stretch/>
        </p:blipFill>
        <p:spPr bwMode="auto">
          <a:xfrm>
            <a:off x="5940152" y="5287895"/>
            <a:ext cx="2854177" cy="1367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29"/>
          <a:stretch/>
        </p:blipFill>
        <p:spPr bwMode="auto">
          <a:xfrm>
            <a:off x="3072230" y="5354159"/>
            <a:ext cx="2880320" cy="1279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5</a:t>
            </a:fld>
            <a:endParaRPr lang="es-EC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448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la Conceptualización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52599"/>
            <a:ext cx="5266928" cy="4901337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/>
              <a:t>A partir de la década del 50 se conceptualiza la Extensión Universitaria</a:t>
            </a:r>
            <a:endParaRPr lang="es-EC" sz="1800" b="1" i="1" dirty="0" smtClean="0"/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>
                <a:solidFill>
                  <a:srgbClr val="002060"/>
                </a:solidFill>
              </a:rPr>
              <a:t>Garantiza la sistematicidad y coherencia de la función social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/>
              <a:t>Aportes importantes: I y II Conferencias Latinoamericanas de </a:t>
            </a:r>
            <a:r>
              <a:rPr lang="es-EC" sz="1800" smtClean="0"/>
              <a:t>Extensión </a:t>
            </a:r>
            <a:r>
              <a:rPr lang="es-EC" sz="1800" smtClean="0"/>
              <a:t>Universitaria </a:t>
            </a:r>
            <a:r>
              <a:rPr lang="es-EC" sz="1800" dirty="0" smtClean="0"/>
              <a:t>y Difusión Cultural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>
                <a:solidFill>
                  <a:srgbClr val="002060"/>
                </a:solidFill>
              </a:rPr>
              <a:t>Evoluciona el concepto y contenido de la Extensión hasta concebir un factor de cambio = contribución al desarrollo sociocultural de las comunidades latinoamericanas.</a:t>
            </a:r>
          </a:p>
          <a:p>
            <a:pPr marL="114300" indent="0" algn="just">
              <a:lnSpc>
                <a:spcPct val="130000"/>
              </a:lnSpc>
              <a:buNone/>
            </a:pPr>
            <a:endParaRPr lang="es-EC" sz="1800" dirty="0"/>
          </a:p>
          <a:p>
            <a:pPr algn="just"/>
            <a:endParaRPr lang="es-EC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6" b="16116"/>
          <a:stretch/>
        </p:blipFill>
        <p:spPr bwMode="auto">
          <a:xfrm>
            <a:off x="5910166" y="5805264"/>
            <a:ext cx="2880320" cy="84867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t="3372" r="41984"/>
          <a:stretch/>
        </p:blipFill>
        <p:spPr bwMode="auto">
          <a:xfrm>
            <a:off x="5940152" y="1662273"/>
            <a:ext cx="2850334" cy="4012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600" b="1" smtClean="0"/>
              <a:t>6</a:t>
            </a:fld>
            <a:endParaRPr lang="es-EC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74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la Conceptualización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96015"/>
            <a:ext cx="8136904" cy="4901337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/>
              <a:t>Ayudó la Pedagogía Autogestionaria (medio de cambio social a través de la escuela)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>
                <a:solidFill>
                  <a:srgbClr val="002060"/>
                </a:solidFill>
              </a:rPr>
              <a:t>Según </a:t>
            </a:r>
            <a:r>
              <a:rPr lang="es-EC" sz="1800" dirty="0" err="1" smtClean="0">
                <a:solidFill>
                  <a:srgbClr val="002060"/>
                </a:solidFill>
              </a:rPr>
              <a:t>Ojalvo</a:t>
            </a:r>
            <a:r>
              <a:rPr lang="es-EC" sz="1800" dirty="0" smtClean="0">
                <a:solidFill>
                  <a:srgbClr val="002060"/>
                </a:solidFill>
              </a:rPr>
              <a:t> y Castellanos </a:t>
            </a:r>
            <a:r>
              <a:rPr lang="es-EC" sz="1600" i="1" dirty="0" smtClean="0">
                <a:solidFill>
                  <a:srgbClr val="002060"/>
                </a:solidFill>
                <a:latin typeface="Albertus Medium" pitchFamily="34" charset="0"/>
              </a:rPr>
              <a:t>“La Pedagogía Autogestionaria </a:t>
            </a:r>
            <a:r>
              <a:rPr lang="es-ES_tradnl" sz="1600" i="1" dirty="0" smtClean="0">
                <a:solidFill>
                  <a:srgbClr val="002060"/>
                </a:solidFill>
                <a:latin typeface="Albertus Medium" pitchFamily="34" charset="0"/>
              </a:rPr>
              <a:t>constituye </a:t>
            </a:r>
            <a:r>
              <a:rPr lang="es-ES_tradnl" sz="1600" i="1" dirty="0">
                <a:solidFill>
                  <a:srgbClr val="002060"/>
                </a:solidFill>
                <a:latin typeface="Albertus Medium" pitchFamily="34" charset="0"/>
              </a:rPr>
              <a:t>un grupo social con vida propia, a partir de la participación directa de todos sus miembros en la organización y funcionamiento. En el contexto escolar la autogestión se valora no solo como modelo de relación pedagógica, sino también como modelo de relación </a:t>
            </a:r>
            <a:r>
              <a:rPr lang="es-ES_tradnl" sz="1600" i="1" dirty="0" smtClean="0">
                <a:solidFill>
                  <a:srgbClr val="002060"/>
                </a:solidFill>
                <a:latin typeface="Albertus Medium" pitchFamily="34" charset="0"/>
              </a:rPr>
              <a:t>social”</a:t>
            </a:r>
            <a:r>
              <a:rPr lang="es-ES_tradnl" sz="1800" dirty="0" smtClean="0">
                <a:solidFill>
                  <a:srgbClr val="002060"/>
                </a:solidFill>
              </a:rPr>
              <a:t>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 smtClean="0"/>
              <a:t>Transformación Social = La Universidad es una institución social que cumple con la función promotora de una cultura integral a través de la Extensión Universitaria.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 smtClean="0">
                <a:solidFill>
                  <a:srgbClr val="002060"/>
                </a:solidFill>
              </a:rPr>
              <a:t>Por los gobernantes humanistas, en América Latina, la integración se hace realidad con proyectos sociales de gran alcance como el </a:t>
            </a:r>
            <a:r>
              <a:rPr lang="es-ES_tradnl" sz="1800" b="1" dirty="0" smtClean="0">
                <a:solidFill>
                  <a:srgbClr val="002060"/>
                </a:solidFill>
              </a:rPr>
              <a:t>ALBA </a:t>
            </a:r>
            <a:endParaRPr lang="es-EC" sz="1800" b="1" dirty="0">
              <a:solidFill>
                <a:srgbClr val="002060"/>
              </a:solidFill>
            </a:endParaRPr>
          </a:p>
          <a:p>
            <a:pPr algn="just"/>
            <a:endParaRPr lang="es-EC" sz="16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7</a:t>
            </a:fld>
            <a:endParaRPr lang="es-EC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7417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Etapa de la Integración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96015"/>
            <a:ext cx="5904656" cy="4901337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/>
              <a:t>La integración ha alcanzado una línea ascendente de desarrollo irreversible.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>
                <a:solidFill>
                  <a:srgbClr val="002060"/>
                </a:solidFill>
              </a:rPr>
              <a:t>Abarca a gran parte de las naciones latinoamericanas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/>
              <a:t>La situación actual de integración latinoamericana nunca hubiera sido posible, sin la existencia de Cuba, como bastión imbatible del socialismo en nuestra región y en el </a:t>
            </a:r>
            <a:r>
              <a:rPr lang="es-ES_tradnl" sz="1800" dirty="0" smtClean="0"/>
              <a:t>mundo.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>
                <a:solidFill>
                  <a:srgbClr val="002060"/>
                </a:solidFill>
              </a:rPr>
              <a:t>En Cuba, en los momentos actuales, existen las mayores potencialidades para que la Extensión Universitaria cumpla </a:t>
            </a:r>
            <a:r>
              <a:rPr lang="es-ES_tradnl" sz="1800" dirty="0" smtClean="0">
                <a:solidFill>
                  <a:srgbClr val="002060"/>
                </a:solidFill>
              </a:rPr>
              <a:t>a </a:t>
            </a:r>
            <a:r>
              <a:rPr lang="es-ES_tradnl" sz="1800" dirty="0">
                <a:solidFill>
                  <a:srgbClr val="002060"/>
                </a:solidFill>
              </a:rPr>
              <a:t>cabalidad con su función promotora de la cultura </a:t>
            </a:r>
            <a:r>
              <a:rPr lang="es-ES_tradnl" sz="1800" dirty="0" smtClean="0">
                <a:solidFill>
                  <a:srgbClr val="002060"/>
                </a:solidFill>
              </a:rPr>
              <a:t>general.</a:t>
            </a:r>
            <a:endParaRPr lang="es-EC" sz="1800" b="1" dirty="0" smtClean="0">
              <a:solidFill>
                <a:srgbClr val="002060"/>
              </a:solidFill>
            </a:endParaRPr>
          </a:p>
          <a:p>
            <a:pPr algn="just"/>
            <a:endParaRPr lang="es-EC" sz="16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8</a:t>
            </a:fld>
            <a:endParaRPr lang="es-EC" sz="1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365" y="1988840"/>
            <a:ext cx="2362200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828" y="4293096"/>
            <a:ext cx="2454293" cy="18013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651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cap="none" dirty="0" smtClean="0"/>
              <a:t>Vinculación en Ecuador</a:t>
            </a:r>
            <a:endParaRPr lang="es-EC" cap="non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844824"/>
            <a:ext cx="7704856" cy="4325273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C" sz="1800" dirty="0" smtClean="0"/>
              <a:t>En el siglo XX la universidad Ecuatoriana incorporó la función extensión como parte se su quehacer.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 smtClean="0">
                <a:solidFill>
                  <a:srgbClr val="002060"/>
                </a:solidFill>
              </a:rPr>
              <a:t>Se integra la docencia y la investigación, los estudiantes y profesores prestan un servicio público a los distintos sectores sociales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/>
              <a:t>Los nuevos conocimientos y experiencias contribuyen a la transformación de los currículos, prácticas pedagógicas, métodos de investigación y prácticas de extensión.</a:t>
            </a:r>
          </a:p>
          <a:p>
            <a:pPr algn="just">
              <a:lnSpc>
                <a:spcPct val="130000"/>
              </a:lnSpc>
              <a:buClr>
                <a:schemeClr val="accent2">
                  <a:lumMod val="50000"/>
                </a:schemeClr>
              </a:buClr>
              <a:buSzPct val="200000"/>
            </a:pPr>
            <a:r>
              <a:rPr lang="es-ES_tradnl" sz="1800" dirty="0" smtClean="0">
                <a:solidFill>
                  <a:srgbClr val="002060"/>
                </a:solidFill>
              </a:rPr>
              <a:t>Actualmente se plantea la relación Universidad-estado-Sociedad, que influye y transforma su entorno; ayuda a construir una sociedad más justa.</a:t>
            </a:r>
            <a:endParaRPr lang="es-EC" sz="1800" dirty="0" smtClean="0">
              <a:solidFill>
                <a:srgbClr val="002060"/>
              </a:solidFill>
            </a:endParaRPr>
          </a:p>
          <a:p>
            <a:pPr algn="just"/>
            <a:endParaRPr lang="es-EC" sz="16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C" smtClean="0"/>
              <a:t>Marcelo Moscoso Gómez, M.Sc.</a:t>
            </a:r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A68A-7C34-4303-A1D3-139D59A2DB11}" type="slidenum">
              <a:rPr lang="es-EC" sz="1800" b="1" smtClean="0"/>
              <a:t>9</a:t>
            </a:fld>
            <a:endParaRPr lang="es-EC" sz="1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3" b="24473"/>
          <a:stretch/>
        </p:blipFill>
        <p:spPr bwMode="auto">
          <a:xfrm>
            <a:off x="7452320" y="332656"/>
            <a:ext cx="1386855" cy="5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749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1017</TotalTime>
  <Words>888</Words>
  <Application>Microsoft Office PowerPoint</Application>
  <PresentationFormat>Presentación en pantalla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Boticario</vt:lpstr>
      <vt:lpstr>La función vinculación en la UNIVERSIDAD</vt:lpstr>
      <vt:lpstr>Proceso de Vinculación </vt:lpstr>
      <vt:lpstr>Etapa de Aislamiento</vt:lpstr>
      <vt:lpstr>Etapa de la Ruptura</vt:lpstr>
      <vt:lpstr>Etapa de la Ruptura</vt:lpstr>
      <vt:lpstr>Etapa de la Conceptualización</vt:lpstr>
      <vt:lpstr>Etapa de la Conceptualización</vt:lpstr>
      <vt:lpstr>Etapa de la Integración</vt:lpstr>
      <vt:lpstr>Vinculación en Ecuador</vt:lpstr>
      <vt:lpstr>Vinculación</vt:lpstr>
      <vt:lpstr>NIVELES DE LA PLANIFICACIÓN</vt:lpstr>
      <vt:lpstr>Programa DE VINCULACIÓN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función vinculación en la espoch</dc:title>
  <dc:creator>Marcelo</dc:creator>
  <cp:lastModifiedBy>MarcEduardo</cp:lastModifiedBy>
  <cp:revision>48</cp:revision>
  <dcterms:created xsi:type="dcterms:W3CDTF">2012-04-23T23:40:03Z</dcterms:created>
  <dcterms:modified xsi:type="dcterms:W3CDTF">2014-03-13T14:41:11Z</dcterms:modified>
</cp:coreProperties>
</file>