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57" r:id="rId3"/>
    <p:sldId id="258" r:id="rId4"/>
    <p:sldId id="277" r:id="rId5"/>
    <p:sldId id="259" r:id="rId6"/>
    <p:sldId id="260" r:id="rId7"/>
    <p:sldId id="261" r:id="rId8"/>
    <p:sldId id="262" r:id="rId9"/>
    <p:sldId id="271" r:id="rId10"/>
    <p:sldId id="263" r:id="rId11"/>
    <p:sldId id="264" r:id="rId12"/>
    <p:sldId id="265" r:id="rId13"/>
    <p:sldId id="272" r:id="rId14"/>
    <p:sldId id="274" r:id="rId15"/>
    <p:sldId id="276" r:id="rId16"/>
    <p:sldId id="275" r:id="rId17"/>
    <p:sldId id="267" r:id="rId18"/>
    <p:sldId id="268" r:id="rId19"/>
    <p:sldId id="278" r:id="rId20"/>
  </p:sldIdLst>
  <p:sldSz cx="9144000" cy="6858000" type="screen4x3"/>
  <p:notesSz cx="6858000" cy="9144000"/>
  <p:defaultTextStyle>
    <a:defPPr>
      <a:defRPr lang="es-B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B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70D022-ED23-4595-A24C-090E01B1D1A9}" type="datetimeFigureOut">
              <a:rPr lang="es-BO" smtClean="0"/>
              <a:t>28/04/2014</a:t>
            </a:fld>
            <a:endParaRPr lang="es-B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B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B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B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B80C29-16A9-44E1-A86B-69078E22376E}" type="slidenum">
              <a:rPr lang="es-BO" smtClean="0"/>
              <a:t>‹Nº›</a:t>
            </a:fld>
            <a:endParaRPr lang="es-BO"/>
          </a:p>
        </p:txBody>
      </p:sp>
    </p:spTree>
    <p:extLst>
      <p:ext uri="{BB962C8B-B14F-4D97-AF65-F5344CB8AC3E}">
        <p14:creationId xmlns:p14="http://schemas.microsoft.com/office/powerpoint/2010/main" val="36922152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BO" dirty="0"/>
          </a:p>
        </p:txBody>
      </p:sp>
      <p:sp>
        <p:nvSpPr>
          <p:cNvPr id="4" name="3 Marcador de número de diapositiva"/>
          <p:cNvSpPr>
            <a:spLocks noGrp="1"/>
          </p:cNvSpPr>
          <p:nvPr>
            <p:ph type="sldNum" sz="quarter" idx="10"/>
          </p:nvPr>
        </p:nvSpPr>
        <p:spPr/>
        <p:txBody>
          <a:bodyPr/>
          <a:lstStyle/>
          <a:p>
            <a:fld id="{18B80C29-16A9-44E1-A86B-69078E22376E}" type="slidenum">
              <a:rPr lang="es-BO" smtClean="0"/>
              <a:t>1</a:t>
            </a:fld>
            <a:endParaRPr lang="es-BO"/>
          </a:p>
        </p:txBody>
      </p:sp>
    </p:spTree>
    <p:extLst>
      <p:ext uri="{BB962C8B-B14F-4D97-AF65-F5344CB8AC3E}">
        <p14:creationId xmlns:p14="http://schemas.microsoft.com/office/powerpoint/2010/main" val="1165672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s-ES" smtClean="0"/>
              <a:t>Haga clic para modificar el estilo de título del patrón</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A2208EEC-E723-492F-9D31-45B6CF383B04}" type="datetimeFigureOut">
              <a:rPr lang="es-BO" smtClean="0"/>
              <a:t>28/04/2014</a:t>
            </a:fld>
            <a:endParaRPr lang="es-BO"/>
          </a:p>
        </p:txBody>
      </p:sp>
      <p:sp>
        <p:nvSpPr>
          <p:cNvPr id="5" name="Footer Placeholder 4"/>
          <p:cNvSpPr>
            <a:spLocks noGrp="1"/>
          </p:cNvSpPr>
          <p:nvPr>
            <p:ph type="ftr" sz="quarter" idx="11"/>
          </p:nvPr>
        </p:nvSpPr>
        <p:spPr>
          <a:xfrm>
            <a:off x="1174044" y="5357592"/>
            <a:ext cx="5034845" cy="365125"/>
          </a:xfrm>
        </p:spPr>
        <p:txBody>
          <a:bodyPr/>
          <a:lstStyle/>
          <a:p>
            <a:endParaRPr lang="es-BO"/>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228C1D94-28B6-4B2B-B011-FDE8695C91F6}" type="slidenum">
              <a:rPr lang="es-BO" smtClean="0"/>
              <a:t>‹Nº›</a:t>
            </a:fld>
            <a:endParaRPr lang="es-B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2208EEC-E723-492F-9D31-45B6CF383B04}" type="datetimeFigureOut">
              <a:rPr lang="es-BO" smtClean="0"/>
              <a:t>28/04/2014</a:t>
            </a:fld>
            <a:endParaRPr lang="es-BO"/>
          </a:p>
        </p:txBody>
      </p:sp>
      <p:sp>
        <p:nvSpPr>
          <p:cNvPr id="5" name="Footer Placeholder 4"/>
          <p:cNvSpPr>
            <a:spLocks noGrp="1"/>
          </p:cNvSpPr>
          <p:nvPr>
            <p:ph type="ftr" sz="quarter" idx="11"/>
          </p:nvPr>
        </p:nvSpPr>
        <p:spPr/>
        <p:txBody>
          <a:bodyPr/>
          <a:lstStyle/>
          <a:p>
            <a:endParaRPr lang="es-BO"/>
          </a:p>
        </p:txBody>
      </p:sp>
      <p:sp>
        <p:nvSpPr>
          <p:cNvPr id="6" name="Slide Number Placeholder 5"/>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2208EEC-E723-492F-9D31-45B6CF383B04}" type="datetimeFigureOut">
              <a:rPr lang="es-BO" smtClean="0"/>
              <a:t>28/04/2014</a:t>
            </a:fld>
            <a:endParaRPr lang="es-BO"/>
          </a:p>
        </p:txBody>
      </p:sp>
      <p:sp>
        <p:nvSpPr>
          <p:cNvPr id="5" name="Footer Placeholder 4"/>
          <p:cNvSpPr>
            <a:spLocks noGrp="1"/>
          </p:cNvSpPr>
          <p:nvPr>
            <p:ph type="ftr" sz="quarter" idx="11"/>
          </p:nvPr>
        </p:nvSpPr>
        <p:spPr/>
        <p:txBody>
          <a:bodyPr/>
          <a:lstStyle/>
          <a:p>
            <a:endParaRPr lang="es-BO"/>
          </a:p>
        </p:txBody>
      </p:sp>
      <p:sp>
        <p:nvSpPr>
          <p:cNvPr id="6" name="Slide Number Placeholder 5"/>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2208EEC-E723-492F-9D31-45B6CF383B04}" type="datetimeFigureOut">
              <a:rPr lang="es-BO" smtClean="0"/>
              <a:t>28/04/2014</a:t>
            </a:fld>
            <a:endParaRPr lang="es-BO"/>
          </a:p>
        </p:txBody>
      </p:sp>
      <p:sp>
        <p:nvSpPr>
          <p:cNvPr id="5" name="Footer Placeholder 4"/>
          <p:cNvSpPr>
            <a:spLocks noGrp="1"/>
          </p:cNvSpPr>
          <p:nvPr>
            <p:ph type="ftr" sz="quarter" idx="11"/>
          </p:nvPr>
        </p:nvSpPr>
        <p:spPr/>
        <p:txBody>
          <a:bodyPr/>
          <a:lstStyle/>
          <a:p>
            <a:endParaRPr lang="es-BO"/>
          </a:p>
        </p:txBody>
      </p:sp>
      <p:sp>
        <p:nvSpPr>
          <p:cNvPr id="6" name="Slide Number Placeholder 5"/>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2208EEC-E723-492F-9D31-45B6CF383B04}" type="datetimeFigureOut">
              <a:rPr lang="es-BO" smtClean="0"/>
              <a:t>28/04/2014</a:t>
            </a:fld>
            <a:endParaRPr lang="es-BO"/>
          </a:p>
        </p:txBody>
      </p:sp>
      <p:sp>
        <p:nvSpPr>
          <p:cNvPr id="5" name="Footer Placeholder 4"/>
          <p:cNvSpPr>
            <a:spLocks noGrp="1"/>
          </p:cNvSpPr>
          <p:nvPr>
            <p:ph type="ftr" sz="quarter" idx="11"/>
          </p:nvPr>
        </p:nvSpPr>
        <p:spPr/>
        <p:txBody>
          <a:bodyPr/>
          <a:lstStyle/>
          <a:p>
            <a:endParaRPr lang="es-BO"/>
          </a:p>
        </p:txBody>
      </p:sp>
      <p:sp>
        <p:nvSpPr>
          <p:cNvPr id="6" name="Slide Number Placeholder 5"/>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2208EEC-E723-492F-9D31-45B6CF383B04}" type="datetimeFigureOut">
              <a:rPr lang="es-BO" smtClean="0"/>
              <a:t>28/04/2014</a:t>
            </a:fld>
            <a:endParaRPr lang="es-BO"/>
          </a:p>
        </p:txBody>
      </p:sp>
      <p:sp>
        <p:nvSpPr>
          <p:cNvPr id="6" name="Footer Placeholder 5"/>
          <p:cNvSpPr>
            <a:spLocks noGrp="1"/>
          </p:cNvSpPr>
          <p:nvPr>
            <p:ph type="ftr" sz="quarter" idx="11"/>
          </p:nvPr>
        </p:nvSpPr>
        <p:spPr/>
        <p:txBody>
          <a:bodyPr/>
          <a:lstStyle/>
          <a:p>
            <a:endParaRPr lang="es-BO"/>
          </a:p>
        </p:txBody>
      </p:sp>
      <p:sp>
        <p:nvSpPr>
          <p:cNvPr id="7" name="Slide Number Placeholder 6"/>
          <p:cNvSpPr>
            <a:spLocks noGrp="1"/>
          </p:cNvSpPr>
          <p:nvPr>
            <p:ph type="sldNum" sz="quarter" idx="12"/>
          </p:nvPr>
        </p:nvSpPr>
        <p:spPr/>
        <p:txBody>
          <a:bodyPr/>
          <a:lstStyle/>
          <a:p>
            <a:fld id="{228C1D94-28B6-4B2B-B011-FDE8695C91F6}" type="slidenum">
              <a:rPr lang="es-BO" smtClean="0"/>
              <a:t>‹Nº›</a:t>
            </a:fld>
            <a:endParaRPr lang="es-BO"/>
          </a:p>
        </p:txBody>
      </p:sp>
      <p:sp>
        <p:nvSpPr>
          <p:cNvPr id="9" name="Content Placeholder 8"/>
          <p:cNvSpPr>
            <a:spLocks noGrp="1"/>
          </p:cNvSpPr>
          <p:nvPr>
            <p:ph sz="quarter" idx="13"/>
          </p:nvPr>
        </p:nvSpPr>
        <p:spPr>
          <a:xfrm>
            <a:off x="1298448" y="2121407"/>
            <a:ext cx="3200400" cy="360273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A2208EEC-E723-492F-9D31-45B6CF383B04}" type="datetimeFigureOut">
              <a:rPr lang="es-BO" smtClean="0"/>
              <a:t>28/04/2014</a:t>
            </a:fld>
            <a:endParaRPr lang="es-BO"/>
          </a:p>
        </p:txBody>
      </p:sp>
      <p:sp>
        <p:nvSpPr>
          <p:cNvPr id="8" name="Footer Placeholder 7"/>
          <p:cNvSpPr>
            <a:spLocks noGrp="1"/>
          </p:cNvSpPr>
          <p:nvPr>
            <p:ph type="ftr" sz="quarter" idx="11"/>
          </p:nvPr>
        </p:nvSpPr>
        <p:spPr/>
        <p:txBody>
          <a:bodyPr/>
          <a:lstStyle/>
          <a:p>
            <a:endParaRPr lang="es-BO"/>
          </a:p>
        </p:txBody>
      </p:sp>
      <p:sp>
        <p:nvSpPr>
          <p:cNvPr id="9" name="Slide Number Placeholder 8"/>
          <p:cNvSpPr>
            <a:spLocks noGrp="1"/>
          </p:cNvSpPr>
          <p:nvPr>
            <p:ph type="sldNum" sz="quarter" idx="12"/>
          </p:nvPr>
        </p:nvSpPr>
        <p:spPr/>
        <p:txBody>
          <a:bodyPr/>
          <a:lstStyle/>
          <a:p>
            <a:fld id="{228C1D94-28B6-4B2B-B011-FDE8695C91F6}" type="slidenum">
              <a:rPr lang="es-BO" smtClean="0"/>
              <a:t>‹Nº›</a:t>
            </a:fld>
            <a:endParaRPr lang="es-BO"/>
          </a:p>
        </p:txBody>
      </p:sp>
      <p:sp>
        <p:nvSpPr>
          <p:cNvPr id="11" name="Content Placeholder 10"/>
          <p:cNvSpPr>
            <a:spLocks noGrp="1"/>
          </p:cNvSpPr>
          <p:nvPr>
            <p:ph sz="quarter" idx="13"/>
          </p:nvPr>
        </p:nvSpPr>
        <p:spPr>
          <a:xfrm>
            <a:off x="1298448" y="2944368"/>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2208EEC-E723-492F-9D31-45B6CF383B04}" type="datetimeFigureOut">
              <a:rPr lang="es-BO" smtClean="0"/>
              <a:t>28/04/2014</a:t>
            </a:fld>
            <a:endParaRPr lang="es-BO"/>
          </a:p>
        </p:txBody>
      </p:sp>
      <p:sp>
        <p:nvSpPr>
          <p:cNvPr id="4" name="Footer Placeholder 3"/>
          <p:cNvSpPr>
            <a:spLocks noGrp="1"/>
          </p:cNvSpPr>
          <p:nvPr>
            <p:ph type="ftr" sz="quarter" idx="11"/>
          </p:nvPr>
        </p:nvSpPr>
        <p:spPr/>
        <p:txBody>
          <a:bodyPr/>
          <a:lstStyle/>
          <a:p>
            <a:endParaRPr lang="es-BO"/>
          </a:p>
        </p:txBody>
      </p:sp>
      <p:sp>
        <p:nvSpPr>
          <p:cNvPr id="5" name="Slide Number Placeholder 4"/>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08EEC-E723-492F-9D31-45B6CF383B04}" type="datetimeFigureOut">
              <a:rPr lang="es-BO" smtClean="0"/>
              <a:t>28/04/2014</a:t>
            </a:fld>
            <a:endParaRPr lang="es-BO"/>
          </a:p>
        </p:txBody>
      </p:sp>
      <p:sp>
        <p:nvSpPr>
          <p:cNvPr id="3" name="Footer Placeholder 2"/>
          <p:cNvSpPr>
            <a:spLocks noGrp="1"/>
          </p:cNvSpPr>
          <p:nvPr>
            <p:ph type="ftr" sz="quarter" idx="11"/>
          </p:nvPr>
        </p:nvSpPr>
        <p:spPr/>
        <p:txBody>
          <a:bodyPr/>
          <a:lstStyle/>
          <a:p>
            <a:endParaRPr lang="es-BO"/>
          </a:p>
        </p:txBody>
      </p:sp>
      <p:sp>
        <p:nvSpPr>
          <p:cNvPr id="4" name="Slide Number Placeholder 3"/>
          <p:cNvSpPr>
            <a:spLocks noGrp="1"/>
          </p:cNvSpPr>
          <p:nvPr>
            <p:ph type="sldNum" sz="quarter" idx="12"/>
          </p:nvPr>
        </p:nvSpPr>
        <p:spPr/>
        <p:txBody>
          <a:bodyPr/>
          <a:lstStyle/>
          <a:p>
            <a:fld id="{228C1D94-28B6-4B2B-B011-FDE8695C91F6}" type="slidenum">
              <a:rPr lang="es-BO" smtClean="0"/>
              <a:t>‹Nº›</a:t>
            </a:fld>
            <a:endParaRPr lang="es-B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1698" y="5885672"/>
            <a:ext cx="1213821" cy="365125"/>
          </a:xfrm>
        </p:spPr>
        <p:txBody>
          <a:bodyPr/>
          <a:lstStyle/>
          <a:p>
            <a:fld id="{A2208EEC-E723-492F-9D31-45B6CF383B04}" type="datetimeFigureOut">
              <a:rPr lang="es-BO" smtClean="0"/>
              <a:t>28/04/2014</a:t>
            </a:fld>
            <a:endParaRPr lang="es-BO"/>
          </a:p>
        </p:txBody>
      </p:sp>
      <p:sp>
        <p:nvSpPr>
          <p:cNvPr id="6" name="Footer Placeholder 5"/>
          <p:cNvSpPr>
            <a:spLocks noGrp="1"/>
          </p:cNvSpPr>
          <p:nvPr>
            <p:ph type="ftr" sz="quarter" idx="11"/>
          </p:nvPr>
        </p:nvSpPr>
        <p:spPr>
          <a:xfrm rot="-60000">
            <a:off x="914554" y="5829261"/>
            <a:ext cx="3522607" cy="365125"/>
          </a:xfrm>
        </p:spPr>
        <p:txBody>
          <a:bodyPr/>
          <a:lstStyle/>
          <a:p>
            <a:endParaRPr lang="es-BO"/>
          </a:p>
        </p:txBody>
      </p:sp>
      <p:sp>
        <p:nvSpPr>
          <p:cNvPr id="7" name="Slide Number Placeholder 6"/>
          <p:cNvSpPr>
            <a:spLocks noGrp="1"/>
          </p:cNvSpPr>
          <p:nvPr>
            <p:ph type="sldNum" sz="quarter" idx="12"/>
          </p:nvPr>
        </p:nvSpPr>
        <p:spPr>
          <a:xfrm rot="60000">
            <a:off x="7557313" y="5896961"/>
            <a:ext cx="554023" cy="365125"/>
          </a:xfrm>
        </p:spPr>
        <p:txBody>
          <a:bodyPr/>
          <a:lstStyle/>
          <a:p>
            <a:fld id="{228C1D94-28B6-4B2B-B011-FDE8695C91F6}" type="slidenum">
              <a:rPr lang="es-BO" smtClean="0"/>
              <a:t>‹Nº›</a:t>
            </a:fld>
            <a:endParaRPr lang="es-B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rot="60000">
            <a:off x="6345936" y="5888737"/>
            <a:ext cx="1213821" cy="365125"/>
          </a:xfrm>
        </p:spPr>
        <p:txBody>
          <a:bodyPr/>
          <a:lstStyle/>
          <a:p>
            <a:fld id="{A2208EEC-E723-492F-9D31-45B6CF383B04}" type="datetimeFigureOut">
              <a:rPr lang="es-BO" smtClean="0"/>
              <a:t>28/04/2014</a:t>
            </a:fld>
            <a:endParaRPr lang="es-BO"/>
          </a:p>
        </p:txBody>
      </p:sp>
      <p:sp>
        <p:nvSpPr>
          <p:cNvPr id="6" name="Footer Placeholder 5"/>
          <p:cNvSpPr>
            <a:spLocks noGrp="1"/>
          </p:cNvSpPr>
          <p:nvPr>
            <p:ph type="ftr" sz="quarter" idx="11"/>
          </p:nvPr>
        </p:nvSpPr>
        <p:spPr>
          <a:xfrm rot="-60000">
            <a:off x="914569" y="5831037"/>
            <a:ext cx="3319043" cy="365125"/>
          </a:xfrm>
        </p:spPr>
        <p:txBody>
          <a:bodyPr/>
          <a:lstStyle/>
          <a:p>
            <a:endParaRPr lang="es-BO"/>
          </a:p>
        </p:txBody>
      </p:sp>
      <p:sp>
        <p:nvSpPr>
          <p:cNvPr id="7" name="Slide Number Placeholder 6"/>
          <p:cNvSpPr>
            <a:spLocks noGrp="1"/>
          </p:cNvSpPr>
          <p:nvPr>
            <p:ph type="sldNum" sz="quarter" idx="12"/>
          </p:nvPr>
        </p:nvSpPr>
        <p:spPr>
          <a:xfrm rot="60000">
            <a:off x="7562089" y="5900026"/>
            <a:ext cx="554023" cy="365125"/>
          </a:xfrm>
        </p:spPr>
        <p:txBody>
          <a:bodyPr/>
          <a:lstStyle/>
          <a:p>
            <a:fld id="{228C1D94-28B6-4B2B-B011-FDE8695C91F6}" type="slidenum">
              <a:rPr lang="es-BO" smtClean="0"/>
              <a:t>‹Nº›</a:t>
            </a:fld>
            <a:endParaRPr lang="es-B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A2208EEC-E723-492F-9D31-45B6CF383B04}" type="datetimeFigureOut">
              <a:rPr lang="es-BO" smtClean="0"/>
              <a:t>28/04/2014</a:t>
            </a:fld>
            <a:endParaRPr lang="es-BO"/>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s-BO"/>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228C1D94-28B6-4B2B-B011-FDE8695C91F6}" type="slidenum">
              <a:rPr lang="es-BO" smtClean="0"/>
              <a:t>‹Nº›</a:t>
            </a:fld>
            <a:endParaRPr lang="es-B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sz="2400" b="1" cap="small" dirty="0" err="1">
                <a:latin typeface="Verdana" pitchFamily="34" charset="0"/>
                <a:ea typeface="Verdana" pitchFamily="34" charset="0"/>
                <a:cs typeface="Verdana" pitchFamily="34" charset="0"/>
              </a:rPr>
              <a:t>Interculturalizar</a:t>
            </a:r>
            <a:r>
              <a:rPr lang="es-ES" sz="2400" b="1" cap="small" dirty="0">
                <a:latin typeface="Verdana" pitchFamily="34" charset="0"/>
                <a:ea typeface="Verdana" pitchFamily="34" charset="0"/>
                <a:cs typeface="Verdana" pitchFamily="34" charset="0"/>
              </a:rPr>
              <a:t> la universidad: estrategias, esfuerzos y acciones desde abajo</a:t>
            </a:r>
            <a:endParaRPr lang="es-BO" sz="2400" dirty="0">
              <a:latin typeface="Verdana" pitchFamily="34" charset="0"/>
              <a:ea typeface="Verdana" pitchFamily="34" charset="0"/>
              <a:cs typeface="Verdana" pitchFamily="34" charset="0"/>
            </a:endParaRPr>
          </a:p>
        </p:txBody>
      </p:sp>
      <p:sp>
        <p:nvSpPr>
          <p:cNvPr id="3" name="2 Subtítulo"/>
          <p:cNvSpPr>
            <a:spLocks noGrp="1"/>
          </p:cNvSpPr>
          <p:nvPr>
            <p:ph type="subTitle" idx="1"/>
          </p:nvPr>
        </p:nvSpPr>
        <p:spPr>
          <a:xfrm>
            <a:off x="1371600" y="4509120"/>
            <a:ext cx="6400800" cy="1129680"/>
          </a:xfrm>
        </p:spPr>
        <p:txBody>
          <a:bodyPr>
            <a:normAutofit/>
          </a:bodyPr>
          <a:lstStyle/>
          <a:p>
            <a:pPr algn="r"/>
            <a:r>
              <a:rPr lang="es-BO" sz="1800" dirty="0" smtClean="0">
                <a:latin typeface="Verdana" pitchFamily="34" charset="0"/>
                <a:ea typeface="Verdana" pitchFamily="34" charset="0"/>
                <a:cs typeface="Verdana" pitchFamily="34" charset="0"/>
              </a:rPr>
              <a:t>Vicente </a:t>
            </a:r>
            <a:r>
              <a:rPr lang="es-BO" sz="1800" dirty="0" err="1" smtClean="0">
                <a:latin typeface="Verdana" pitchFamily="34" charset="0"/>
                <a:ea typeface="Verdana" pitchFamily="34" charset="0"/>
                <a:cs typeface="Verdana" pitchFamily="34" charset="0"/>
              </a:rPr>
              <a:t>Limachi</a:t>
            </a:r>
            <a:r>
              <a:rPr lang="es-BO" sz="1800" dirty="0" smtClean="0">
                <a:latin typeface="Verdana" pitchFamily="34" charset="0"/>
                <a:ea typeface="Verdana" pitchFamily="34" charset="0"/>
                <a:cs typeface="Verdana" pitchFamily="34" charset="0"/>
              </a:rPr>
              <a:t> Pérez</a:t>
            </a:r>
          </a:p>
          <a:p>
            <a:pPr algn="r"/>
            <a:r>
              <a:rPr lang="es-BO" sz="1800" dirty="0" smtClean="0">
                <a:latin typeface="Verdana" pitchFamily="34" charset="0"/>
                <a:ea typeface="Verdana" pitchFamily="34" charset="0"/>
                <a:cs typeface="Verdana" pitchFamily="34" charset="0"/>
              </a:rPr>
              <a:t>Manta, abril 2014</a:t>
            </a:r>
            <a:endParaRPr lang="es-BO" sz="18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22138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706090"/>
          </a:xfrm>
        </p:spPr>
        <p:txBody>
          <a:bodyPr>
            <a:normAutofit/>
          </a:bodyPr>
          <a:lstStyle/>
          <a:p>
            <a:pPr lvl="0"/>
            <a:r>
              <a:rPr lang="es-ES" sz="2000" b="1" dirty="0">
                <a:latin typeface="Verdana" pitchFamily="34" charset="0"/>
                <a:ea typeface="Verdana" pitchFamily="34" charset="0"/>
                <a:cs typeface="Verdana" pitchFamily="34" charset="0"/>
              </a:rPr>
              <a:t>El caso de la </a:t>
            </a:r>
            <a:r>
              <a:rPr lang="es-ES" sz="2000" b="1" dirty="0" smtClean="0">
                <a:latin typeface="Verdana" pitchFamily="34" charset="0"/>
                <a:ea typeface="Verdana" pitchFamily="34" charset="0"/>
                <a:cs typeface="Verdana" pitchFamily="34" charset="0"/>
              </a:rPr>
              <a:t>UMSS</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683568" y="980728"/>
            <a:ext cx="7704856" cy="5145435"/>
          </a:xfrm>
        </p:spPr>
        <p:txBody>
          <a:bodyPr>
            <a:normAutofit/>
          </a:bodyPr>
          <a:lstStyle/>
          <a:p>
            <a:pPr algn="just"/>
            <a:r>
              <a:rPr lang="es-ES_tradnl" sz="1600" dirty="0">
                <a:latin typeface="Verdana" pitchFamily="34" charset="0"/>
                <a:ea typeface="Verdana" pitchFamily="34" charset="0"/>
                <a:cs typeface="Verdana" pitchFamily="34" charset="0"/>
              </a:rPr>
              <a:t>La </a:t>
            </a:r>
            <a:r>
              <a:rPr lang="es-ES_tradnl" sz="1600" dirty="0" smtClean="0">
                <a:latin typeface="Verdana" pitchFamily="34" charset="0"/>
                <a:ea typeface="Verdana" pitchFamily="34" charset="0"/>
                <a:cs typeface="Verdana" pitchFamily="34" charset="0"/>
              </a:rPr>
              <a:t>UMSS está </a:t>
            </a:r>
            <a:r>
              <a:rPr lang="es-ES_tradnl" sz="1600" dirty="0">
                <a:latin typeface="Verdana" pitchFamily="34" charset="0"/>
                <a:ea typeface="Verdana" pitchFamily="34" charset="0"/>
                <a:cs typeface="Verdana" pitchFamily="34" charset="0"/>
              </a:rPr>
              <a:t>intentando desarrollar dos maneras de </a:t>
            </a:r>
            <a:r>
              <a:rPr lang="es-ES_tradnl" sz="1600" dirty="0" err="1" smtClean="0">
                <a:latin typeface="Verdana" pitchFamily="34" charset="0"/>
                <a:ea typeface="Verdana" pitchFamily="34" charset="0"/>
                <a:cs typeface="Verdana" pitchFamily="34" charset="0"/>
              </a:rPr>
              <a:t>interculturalizarse</a:t>
            </a:r>
            <a:r>
              <a:rPr lang="es-ES_tradnl" sz="1600" dirty="0" smtClean="0">
                <a:latin typeface="Verdana" pitchFamily="34" charset="0"/>
                <a:ea typeface="Verdana" pitchFamily="34" charset="0"/>
                <a:cs typeface="Verdana" pitchFamily="34" charset="0"/>
              </a:rPr>
              <a:t>: una funcional y otra de transformación profunda.</a:t>
            </a:r>
          </a:p>
          <a:p>
            <a:pPr algn="just"/>
            <a:r>
              <a:rPr lang="es-ES_tradnl" sz="1600" dirty="0" smtClean="0">
                <a:latin typeface="Verdana" pitchFamily="34" charset="0"/>
                <a:ea typeface="Verdana" pitchFamily="34" charset="0"/>
                <a:cs typeface="Verdana" pitchFamily="34" charset="0"/>
              </a:rPr>
              <a:t>Modelo educativo </a:t>
            </a:r>
            <a:r>
              <a:rPr lang="es-ES" sz="1600" dirty="0" smtClean="0">
                <a:latin typeface="Verdana" pitchFamily="34" charset="0"/>
                <a:ea typeface="Verdana" pitchFamily="34" charset="0"/>
                <a:cs typeface="Verdana" pitchFamily="34" charset="0"/>
              </a:rPr>
              <a:t>plantea </a:t>
            </a:r>
            <a:r>
              <a:rPr lang="es-ES" sz="1600" dirty="0">
                <a:latin typeface="Verdana" pitchFamily="34" charset="0"/>
                <a:ea typeface="Verdana" pitchFamily="34" charset="0"/>
                <a:cs typeface="Verdana" pitchFamily="34" charset="0"/>
              </a:rPr>
              <a:t>la interculturalidad como uno de los fundamentos que caracterizará a los sistemas relacionales, </a:t>
            </a:r>
            <a:r>
              <a:rPr lang="es-ES" sz="1600" dirty="0" err="1">
                <a:latin typeface="Verdana" pitchFamily="34" charset="0"/>
                <a:ea typeface="Verdana" pitchFamily="34" charset="0"/>
                <a:cs typeface="Verdana" pitchFamily="34" charset="0"/>
              </a:rPr>
              <a:t>identitarios</a:t>
            </a:r>
            <a:r>
              <a:rPr lang="es-ES" sz="1600" dirty="0">
                <a:latin typeface="Verdana" pitchFamily="34" charset="0"/>
                <a:ea typeface="Verdana" pitchFamily="34" charset="0"/>
                <a:cs typeface="Verdana" pitchFamily="34" charset="0"/>
              </a:rPr>
              <a:t>, epistemológicos y </a:t>
            </a:r>
            <a:r>
              <a:rPr lang="es-ES" sz="1600" dirty="0" smtClean="0">
                <a:latin typeface="Verdana" pitchFamily="34" charset="0"/>
                <a:ea typeface="Verdana" pitchFamily="34" charset="0"/>
                <a:cs typeface="Verdana" pitchFamily="34" charset="0"/>
              </a:rPr>
              <a:t>metodológicos.</a:t>
            </a:r>
          </a:p>
          <a:p>
            <a:pPr algn="just"/>
            <a:r>
              <a:rPr lang="es-ES_tradnl" sz="1600" dirty="0">
                <a:latin typeface="Verdana" pitchFamily="34" charset="0"/>
                <a:ea typeface="Verdana" pitchFamily="34" charset="0"/>
                <a:cs typeface="Verdana" pitchFamily="34" charset="0"/>
              </a:rPr>
              <a:t>E</a:t>
            </a:r>
            <a:r>
              <a:rPr lang="es-ES_tradnl" sz="1600" dirty="0" smtClean="0">
                <a:latin typeface="Verdana" pitchFamily="34" charset="0"/>
                <a:ea typeface="Verdana" pitchFamily="34" charset="0"/>
                <a:cs typeface="Verdana" pitchFamily="34" charset="0"/>
              </a:rPr>
              <a:t>l </a:t>
            </a:r>
            <a:r>
              <a:rPr lang="es-ES_tradnl" sz="1600" dirty="0">
                <a:latin typeface="Verdana" pitchFamily="34" charset="0"/>
                <a:ea typeface="Verdana" pitchFamily="34" charset="0"/>
                <a:cs typeface="Verdana" pitchFamily="34" charset="0"/>
              </a:rPr>
              <a:t>modelo educativo se propone dos tipos de ejes</a:t>
            </a:r>
            <a:r>
              <a:rPr lang="es-ES_tradnl" sz="1600" dirty="0" smtClean="0">
                <a:latin typeface="Verdana" pitchFamily="34" charset="0"/>
                <a:ea typeface="Verdana" pitchFamily="34" charset="0"/>
                <a:cs typeface="Verdana" pitchFamily="34" charset="0"/>
              </a:rPr>
              <a:t>:</a:t>
            </a:r>
          </a:p>
          <a:p>
            <a:pPr algn="just"/>
            <a:r>
              <a:rPr lang="es-ES_tradnl" sz="1600" dirty="0" smtClean="0">
                <a:latin typeface="Verdana" pitchFamily="34" charset="0"/>
                <a:ea typeface="Verdana" pitchFamily="34" charset="0"/>
                <a:cs typeface="Verdana" pitchFamily="34" charset="0"/>
              </a:rPr>
              <a:t>A) </a:t>
            </a:r>
            <a:r>
              <a:rPr lang="es-ES_tradnl" sz="1600" dirty="0">
                <a:latin typeface="Verdana" pitchFamily="34" charset="0"/>
                <a:ea typeface="Verdana" pitchFamily="34" charset="0"/>
                <a:cs typeface="Verdana" pitchFamily="34" charset="0"/>
              </a:rPr>
              <a:t>los ejes </a:t>
            </a:r>
            <a:r>
              <a:rPr lang="es-ES_tradnl" sz="1600" dirty="0" smtClean="0">
                <a:latin typeface="Verdana" pitchFamily="34" charset="0"/>
                <a:ea typeface="Verdana" pitchFamily="34" charset="0"/>
                <a:cs typeface="Verdana" pitchFamily="34" charset="0"/>
              </a:rPr>
              <a:t>estructuradores (</a:t>
            </a:r>
            <a:r>
              <a:rPr lang="es-ES_tradnl" sz="1600" dirty="0">
                <a:latin typeface="Verdana" pitchFamily="34" charset="0"/>
                <a:ea typeface="Verdana" pitchFamily="34" charset="0"/>
                <a:cs typeface="Verdana" pitchFamily="34" charset="0"/>
              </a:rPr>
              <a:t>la formación basada en competencias, la integración de la formación – investigación – interacción, l</a:t>
            </a:r>
            <a:r>
              <a:rPr lang="es-ES" sz="1600" dirty="0">
                <a:latin typeface="Verdana" pitchFamily="34" charset="0"/>
                <a:ea typeface="Verdana" pitchFamily="34" charset="0"/>
                <a:cs typeface="Verdana" pitchFamily="34" charset="0"/>
              </a:rPr>
              <a:t>a integración de las TIC y la integración grado – posgrado</a:t>
            </a:r>
            <a:r>
              <a:rPr lang="es-ES" sz="1600" dirty="0" smtClean="0">
                <a:latin typeface="Verdana" pitchFamily="34" charset="0"/>
                <a:ea typeface="Verdana" pitchFamily="34" charset="0"/>
                <a:cs typeface="Verdana" pitchFamily="34" charset="0"/>
              </a:rPr>
              <a:t>.)</a:t>
            </a:r>
          </a:p>
          <a:p>
            <a:pPr algn="just"/>
            <a:r>
              <a:rPr lang="es-ES" sz="1600" dirty="0" smtClean="0">
                <a:latin typeface="Verdana" pitchFamily="34" charset="0"/>
                <a:ea typeface="Verdana" pitchFamily="34" charset="0"/>
                <a:cs typeface="Verdana" pitchFamily="34" charset="0"/>
              </a:rPr>
              <a:t>B) l</a:t>
            </a:r>
            <a:r>
              <a:rPr lang="es-ES_tradnl" sz="1600" dirty="0" smtClean="0">
                <a:latin typeface="Verdana" pitchFamily="34" charset="0"/>
                <a:ea typeface="Verdana" pitchFamily="34" charset="0"/>
                <a:cs typeface="Verdana" pitchFamily="34" charset="0"/>
              </a:rPr>
              <a:t>os </a:t>
            </a:r>
            <a:r>
              <a:rPr lang="es-ES_tradnl" sz="1600" dirty="0">
                <a:latin typeface="Verdana" pitchFamily="34" charset="0"/>
                <a:ea typeface="Verdana" pitchFamily="34" charset="0"/>
                <a:cs typeface="Verdana" pitchFamily="34" charset="0"/>
              </a:rPr>
              <a:t>ejes </a:t>
            </a:r>
            <a:r>
              <a:rPr lang="es-ES_tradnl" sz="1600" dirty="0" smtClean="0">
                <a:latin typeface="Verdana" pitchFamily="34" charset="0"/>
                <a:ea typeface="Verdana" pitchFamily="34" charset="0"/>
                <a:cs typeface="Verdana" pitchFamily="34" charset="0"/>
              </a:rPr>
              <a:t>transversales (</a:t>
            </a:r>
            <a:r>
              <a:rPr lang="es-ES_tradnl" sz="1600" dirty="0">
                <a:latin typeface="Verdana" pitchFamily="34" charset="0"/>
                <a:ea typeface="Verdana" pitchFamily="34" charset="0"/>
                <a:cs typeface="Verdana" pitchFamily="34" charset="0"/>
              </a:rPr>
              <a:t>la interculturalidad y el cuidado y preservación del medio </a:t>
            </a:r>
            <a:r>
              <a:rPr lang="es-ES_tradnl" sz="1600" dirty="0" smtClean="0">
                <a:latin typeface="Verdana" pitchFamily="34" charset="0"/>
                <a:ea typeface="Verdana" pitchFamily="34" charset="0"/>
                <a:cs typeface="Verdana" pitchFamily="34" charset="0"/>
              </a:rPr>
              <a:t>ambiente).</a:t>
            </a:r>
          </a:p>
          <a:p>
            <a:pPr algn="just"/>
            <a:r>
              <a:rPr lang="es-ES_tradnl" sz="1600" dirty="0" smtClean="0">
                <a:latin typeface="Verdana" pitchFamily="34" charset="0"/>
                <a:ea typeface="Verdana" pitchFamily="34" charset="0"/>
                <a:cs typeface="Verdana" pitchFamily="34" charset="0"/>
              </a:rPr>
              <a:t>Aborda </a:t>
            </a:r>
            <a:r>
              <a:rPr lang="es-ES_tradnl" sz="1600" dirty="0">
                <a:latin typeface="Verdana" pitchFamily="34" charset="0"/>
                <a:ea typeface="Verdana" pitchFamily="34" charset="0"/>
                <a:cs typeface="Verdana" pitchFamily="34" charset="0"/>
              </a:rPr>
              <a:t>en su concepción de interculturalidad las dimensiones relacional y epistemológica a ser desarrolladas tanto en la gestión institucional como en la gestión pedagógica</a:t>
            </a:r>
            <a:r>
              <a:rPr lang="es-ES_tradnl" sz="1600" dirty="0" smtClean="0">
                <a:latin typeface="Verdana" pitchFamily="34" charset="0"/>
                <a:ea typeface="Verdana" pitchFamily="34" charset="0"/>
                <a:cs typeface="Verdana" pitchFamily="34" charset="0"/>
              </a:rPr>
              <a:t>.</a:t>
            </a:r>
          </a:p>
          <a:p>
            <a:pPr algn="just"/>
            <a:endParaRPr lang="es-ES_tradnl" sz="1600" dirty="0" smtClean="0">
              <a:latin typeface="Verdana" pitchFamily="34" charset="0"/>
              <a:ea typeface="Verdana" pitchFamily="34" charset="0"/>
              <a:cs typeface="Verdana" pitchFamily="34" charset="0"/>
            </a:endParaRPr>
          </a:p>
          <a:p>
            <a:pPr marL="0" indent="0" algn="just">
              <a:buNone/>
            </a:pPr>
            <a:endParaRPr lang="es-ES_tradnl" sz="1600" dirty="0" smtClean="0"/>
          </a:p>
          <a:p>
            <a:pPr marL="0" indent="0" algn="just">
              <a:buNone/>
            </a:pPr>
            <a:endParaRPr lang="es-ES_tradnl" sz="1600" dirty="0" smtClean="0"/>
          </a:p>
          <a:p>
            <a:pPr algn="just"/>
            <a:endParaRPr lang="es-BO"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87887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76064"/>
          </a:xfrm>
        </p:spPr>
        <p:txBody>
          <a:bodyPr>
            <a:normAutofit/>
          </a:bodyPr>
          <a:lstStyle/>
          <a:p>
            <a:pPr lvl="0"/>
            <a:r>
              <a:rPr lang="es-ES" sz="2000" b="1" dirty="0">
                <a:latin typeface="Verdana" pitchFamily="34" charset="0"/>
                <a:ea typeface="Verdana" pitchFamily="34" charset="0"/>
                <a:cs typeface="Verdana" pitchFamily="34" charset="0"/>
              </a:rPr>
              <a:t>El caso de la Facultad de </a:t>
            </a:r>
            <a:r>
              <a:rPr lang="es-ES" sz="2000" b="1" dirty="0" smtClean="0">
                <a:latin typeface="Verdana" pitchFamily="34" charset="0"/>
                <a:ea typeface="Verdana" pitchFamily="34" charset="0"/>
                <a:cs typeface="Verdana" pitchFamily="34" charset="0"/>
              </a:rPr>
              <a:t>Humanidades</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827584" y="980728"/>
            <a:ext cx="7488832" cy="5145435"/>
          </a:xfrm>
        </p:spPr>
        <p:txBody>
          <a:bodyPr>
            <a:normAutofit/>
          </a:bodyPr>
          <a:lstStyle/>
          <a:p>
            <a:pPr algn="just"/>
            <a:r>
              <a:rPr lang="es-ES" sz="1600" dirty="0">
                <a:latin typeface="Verdana" pitchFamily="34" charset="0"/>
                <a:ea typeface="Verdana" pitchFamily="34" charset="0"/>
                <a:cs typeface="Verdana" pitchFamily="34" charset="0"/>
              </a:rPr>
              <a:t>La Facultad de Humanidades y Ciencias de la Educación de la UMSS ha sumido la </a:t>
            </a:r>
            <a:r>
              <a:rPr lang="es-ES" sz="1600" dirty="0" err="1">
                <a:latin typeface="Verdana" pitchFamily="34" charset="0"/>
                <a:ea typeface="Verdana" pitchFamily="34" charset="0"/>
                <a:cs typeface="Verdana" pitchFamily="34" charset="0"/>
              </a:rPr>
              <a:t>interculturalización</a:t>
            </a:r>
            <a:r>
              <a:rPr lang="es-ES" sz="1600" dirty="0">
                <a:latin typeface="Verdana" pitchFamily="34" charset="0"/>
                <a:ea typeface="Verdana" pitchFamily="34" charset="0"/>
                <a:cs typeface="Verdana" pitchFamily="34" charset="0"/>
              </a:rPr>
              <a:t> como un reto a corto y mediano plazos</a:t>
            </a:r>
            <a:r>
              <a:rPr lang="es-ES" sz="1600" dirty="0" smtClean="0">
                <a:latin typeface="Verdana" pitchFamily="34" charset="0"/>
                <a:ea typeface="Verdana" pitchFamily="34" charset="0"/>
                <a:cs typeface="Verdana" pitchFamily="34" charset="0"/>
              </a:rPr>
              <a:t>.</a:t>
            </a:r>
          </a:p>
          <a:p>
            <a:pPr algn="just"/>
            <a:r>
              <a:rPr lang="es-BO" sz="1600" dirty="0" smtClean="0">
                <a:latin typeface="Verdana" pitchFamily="34" charset="0"/>
                <a:ea typeface="Verdana" pitchFamily="34" charset="0"/>
                <a:cs typeface="Verdana" pitchFamily="34" charset="0"/>
              </a:rPr>
              <a:t>Transformación con participación activa de los actores: docentes, estudiantes, personal administrativo e instituciones del medio.</a:t>
            </a:r>
          </a:p>
          <a:p>
            <a:pPr algn="just"/>
            <a:r>
              <a:rPr lang="es-BO" sz="1600" dirty="0" smtClean="0">
                <a:latin typeface="Verdana" pitchFamily="34" charset="0"/>
                <a:ea typeface="Verdana" pitchFamily="34" charset="0"/>
                <a:cs typeface="Verdana" pitchFamily="34" charset="0"/>
              </a:rPr>
              <a:t>Formación para la gestión.</a:t>
            </a:r>
          </a:p>
          <a:p>
            <a:pPr algn="just"/>
            <a:r>
              <a:rPr lang="es-BO" sz="1600" dirty="0" smtClean="0">
                <a:latin typeface="Verdana" pitchFamily="34" charset="0"/>
                <a:ea typeface="Verdana" pitchFamily="34" charset="0"/>
                <a:cs typeface="Verdana" pitchFamily="34" charset="0"/>
              </a:rPr>
              <a:t>Diagnósticos participativos.</a:t>
            </a:r>
          </a:p>
          <a:p>
            <a:pPr algn="just"/>
            <a:r>
              <a:rPr lang="es-BO" sz="1600" dirty="0" smtClean="0">
                <a:latin typeface="Verdana" pitchFamily="34" charset="0"/>
                <a:ea typeface="Verdana" pitchFamily="34" charset="0"/>
                <a:cs typeface="Verdana" pitchFamily="34" charset="0"/>
              </a:rPr>
              <a:t>Reflexiones y debates sobre la situación y la diversidad.</a:t>
            </a:r>
          </a:p>
          <a:p>
            <a:pPr algn="just"/>
            <a:r>
              <a:rPr lang="es-BO" sz="1600" dirty="0" smtClean="0">
                <a:latin typeface="Verdana" pitchFamily="34" charset="0"/>
                <a:ea typeface="Verdana" pitchFamily="34" charset="0"/>
                <a:cs typeface="Verdana" pitchFamily="34" charset="0"/>
              </a:rPr>
              <a:t>Diseño de un modelo educativo facultativo.</a:t>
            </a:r>
          </a:p>
          <a:p>
            <a:pPr algn="just"/>
            <a:r>
              <a:rPr lang="es-BO" sz="1600" dirty="0" smtClean="0">
                <a:latin typeface="Verdana" pitchFamily="34" charset="0"/>
                <a:ea typeface="Verdana" pitchFamily="34" charset="0"/>
                <a:cs typeface="Verdana" pitchFamily="34" charset="0"/>
              </a:rPr>
              <a:t>Interculturalidad y pluralismo epistemológico bases del modelo.</a:t>
            </a:r>
          </a:p>
          <a:p>
            <a:pPr algn="just"/>
            <a:endParaRPr lang="es-BO" sz="1600" dirty="0" smtClean="0">
              <a:latin typeface="Verdana" pitchFamily="34" charset="0"/>
              <a:ea typeface="Verdana" pitchFamily="34" charset="0"/>
              <a:cs typeface="Verdana" pitchFamily="34" charset="0"/>
            </a:endParaRPr>
          </a:p>
          <a:p>
            <a:pPr algn="just"/>
            <a:endParaRPr lang="es-BO"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479052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6965245" cy="648073"/>
          </a:xfrm>
        </p:spPr>
        <p:txBody>
          <a:bodyPr>
            <a:normAutofit/>
          </a:bodyPr>
          <a:lstStyle/>
          <a:p>
            <a:r>
              <a:rPr lang="es-ES" sz="1600" b="1" dirty="0">
                <a:latin typeface="Verdana" pitchFamily="34" charset="0"/>
                <a:ea typeface="Verdana" pitchFamily="34" charset="0"/>
                <a:cs typeface="Verdana" pitchFamily="34" charset="0"/>
              </a:rPr>
              <a:t>El caso del PROEIB Andes: pistas de </a:t>
            </a:r>
            <a:r>
              <a:rPr lang="es-ES" sz="1600" b="1" dirty="0" err="1" smtClean="0">
                <a:latin typeface="Verdana" pitchFamily="34" charset="0"/>
                <a:ea typeface="Verdana" pitchFamily="34" charset="0"/>
                <a:cs typeface="Verdana" pitchFamily="34" charset="0"/>
              </a:rPr>
              <a:t>interculturalización</a:t>
            </a:r>
            <a:r>
              <a:rPr lang="es-ES" sz="1600" b="1" dirty="0" smtClean="0">
                <a:latin typeface="Verdana" pitchFamily="34" charset="0"/>
                <a:ea typeface="Verdana" pitchFamily="34" charset="0"/>
                <a:cs typeface="Verdana" pitchFamily="34" charset="0"/>
              </a:rPr>
              <a:t> </a:t>
            </a:r>
            <a:r>
              <a:rPr lang="es-ES" sz="1600" b="1" dirty="0">
                <a:latin typeface="Verdana" pitchFamily="34" charset="0"/>
                <a:ea typeface="Verdana" pitchFamily="34" charset="0"/>
                <a:cs typeface="Verdana" pitchFamily="34" charset="0"/>
              </a:rPr>
              <a:t>desde </a:t>
            </a:r>
            <a:r>
              <a:rPr lang="es-ES" sz="1600" b="1" dirty="0" smtClean="0">
                <a:latin typeface="Verdana" pitchFamily="34" charset="0"/>
                <a:ea typeface="Verdana" pitchFamily="34" charset="0"/>
                <a:cs typeface="Verdana" pitchFamily="34" charset="0"/>
              </a:rPr>
              <a:t>abajo</a:t>
            </a:r>
            <a:endParaRPr lang="es-BO" sz="1600" b="1"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683568" y="1340768"/>
            <a:ext cx="7704856" cy="4785395"/>
          </a:xfrm>
        </p:spPr>
        <p:txBody>
          <a:bodyPr>
            <a:normAutofit/>
          </a:bodyPr>
          <a:lstStyle/>
          <a:p>
            <a:pPr algn="just"/>
            <a:r>
              <a:rPr lang="es-ES" sz="1400" dirty="0" smtClean="0">
                <a:latin typeface="Verdana" pitchFamily="34" charset="0"/>
                <a:ea typeface="Verdana" pitchFamily="34" charset="0"/>
                <a:cs typeface="Verdana" pitchFamily="34" charset="0"/>
              </a:rPr>
              <a:t>El </a:t>
            </a:r>
            <a:r>
              <a:rPr lang="es-ES" sz="1400" dirty="0">
                <a:latin typeface="Verdana" pitchFamily="34" charset="0"/>
                <a:ea typeface="Verdana" pitchFamily="34" charset="0"/>
                <a:cs typeface="Verdana" pitchFamily="34" charset="0"/>
              </a:rPr>
              <a:t>PROEIB Andes constituye un programa académico de la Facultad de Humanidades y Ciencias de la Educación de la Universidad Mayor de San Simón (UMSS</a:t>
            </a:r>
            <a:r>
              <a:rPr lang="es-ES" sz="1400" dirty="0" smtClean="0">
                <a:latin typeface="Verdana" pitchFamily="34" charset="0"/>
                <a:ea typeface="Verdana" pitchFamily="34" charset="0"/>
                <a:cs typeface="Verdana" pitchFamily="34" charset="0"/>
              </a:rPr>
              <a:t>)</a:t>
            </a:r>
          </a:p>
          <a:p>
            <a:pPr algn="just"/>
            <a:r>
              <a:rPr lang="es-PE" sz="1400" dirty="0">
                <a:latin typeface="Verdana" pitchFamily="34" charset="0"/>
                <a:ea typeface="Verdana" pitchFamily="34" charset="0"/>
                <a:cs typeface="Verdana" pitchFamily="34" charset="0"/>
              </a:rPr>
              <a:t>El programa comprende el desarrollo de cuatro componentes o líneas de acción: </a:t>
            </a:r>
            <a:r>
              <a:rPr lang="es-PE" sz="1400" dirty="0" smtClean="0">
                <a:latin typeface="Verdana" pitchFamily="34" charset="0"/>
                <a:ea typeface="Verdana" pitchFamily="34" charset="0"/>
                <a:cs typeface="Verdana" pitchFamily="34" charset="0"/>
              </a:rPr>
              <a:t>formación, </a:t>
            </a:r>
            <a:r>
              <a:rPr lang="es-PE" sz="1400" dirty="0">
                <a:latin typeface="Verdana" pitchFamily="34" charset="0"/>
                <a:ea typeface="Verdana" pitchFamily="34" charset="0"/>
                <a:cs typeface="Verdana" pitchFamily="34" charset="0"/>
              </a:rPr>
              <a:t>investigación, gestión de conocimiento, </a:t>
            </a:r>
            <a:r>
              <a:rPr lang="es-PE" sz="1400" dirty="0" smtClean="0">
                <a:latin typeface="Verdana" pitchFamily="34" charset="0"/>
                <a:ea typeface="Verdana" pitchFamily="34" charset="0"/>
                <a:cs typeface="Verdana" pitchFamily="34" charset="0"/>
              </a:rPr>
              <a:t>apoyo en red.</a:t>
            </a:r>
          </a:p>
          <a:p>
            <a:pPr algn="just"/>
            <a:r>
              <a:rPr lang="es-BO" sz="1400" dirty="0" smtClean="0">
                <a:latin typeface="Verdana" pitchFamily="34" charset="0"/>
                <a:ea typeface="Verdana" pitchFamily="34" charset="0"/>
                <a:cs typeface="Verdana" pitchFamily="34" charset="0"/>
              </a:rPr>
              <a:t>F</a:t>
            </a:r>
            <a:r>
              <a:rPr lang="es-ES" sz="1400" dirty="0" err="1" smtClean="0">
                <a:latin typeface="Verdana" pitchFamily="34" charset="0"/>
                <a:ea typeface="Verdana" pitchFamily="34" charset="0"/>
                <a:cs typeface="Verdana" pitchFamily="34" charset="0"/>
              </a:rPr>
              <a:t>ormación</a:t>
            </a:r>
            <a:r>
              <a:rPr lang="es-ES" sz="1400" dirty="0" smtClean="0">
                <a:latin typeface="Verdana" pitchFamily="34" charset="0"/>
                <a:ea typeface="Verdana" pitchFamily="34" charset="0"/>
                <a:cs typeface="Verdana" pitchFamily="34" charset="0"/>
              </a:rPr>
              <a:t> ofrece </a:t>
            </a:r>
            <a:r>
              <a:rPr lang="es-ES" sz="1400" dirty="0">
                <a:latin typeface="Verdana" pitchFamily="34" charset="0"/>
                <a:ea typeface="Verdana" pitchFamily="34" charset="0"/>
                <a:cs typeface="Verdana" pitchFamily="34" charset="0"/>
              </a:rPr>
              <a:t>a) dos maestrías: una </a:t>
            </a:r>
            <a:r>
              <a:rPr lang="es-ES" sz="1400" dirty="0" smtClean="0">
                <a:latin typeface="Verdana" pitchFamily="34" charset="0"/>
                <a:ea typeface="Verdana" pitchFamily="34" charset="0"/>
                <a:cs typeface="Verdana" pitchFamily="34" charset="0"/>
              </a:rPr>
              <a:t>en EIB y otra en sociolingüística.</a:t>
            </a:r>
          </a:p>
          <a:p>
            <a:pPr algn="just"/>
            <a:r>
              <a:rPr lang="es-ES" sz="1400" dirty="0" smtClean="0">
                <a:latin typeface="Verdana" pitchFamily="34" charset="0"/>
                <a:ea typeface="Verdana" pitchFamily="34" charset="0"/>
                <a:cs typeface="Verdana" pitchFamily="34" charset="0"/>
              </a:rPr>
              <a:t>17 años, mas de 30 pueblos indígenas representados de 13 países</a:t>
            </a:r>
            <a:r>
              <a:rPr lang="es-ES" sz="1400" dirty="0" smtClean="0">
                <a:latin typeface="Verdana" pitchFamily="34" charset="0"/>
                <a:ea typeface="Verdana" pitchFamily="34" charset="0"/>
                <a:cs typeface="Verdana" pitchFamily="34" charset="0"/>
              </a:rPr>
              <a:t>. Mas de 20  lenguas habladas en las aulas.</a:t>
            </a:r>
            <a:endParaRPr lang="es-ES" sz="1400" dirty="0" smtClean="0">
              <a:latin typeface="Verdana" pitchFamily="34" charset="0"/>
              <a:ea typeface="Verdana" pitchFamily="34" charset="0"/>
              <a:cs typeface="Verdana" pitchFamily="34" charset="0"/>
            </a:endParaRPr>
          </a:p>
          <a:p>
            <a:pPr algn="just"/>
            <a:endParaRPr lang="es-ES" sz="1400" dirty="0" smtClean="0">
              <a:latin typeface="Verdana" pitchFamily="34" charset="0"/>
              <a:ea typeface="Verdana" pitchFamily="34" charset="0"/>
              <a:cs typeface="Verdana" pitchFamily="34" charset="0"/>
            </a:endParaRPr>
          </a:p>
          <a:p>
            <a:pPr marL="0" indent="0" algn="just">
              <a:buNone/>
            </a:pPr>
            <a:r>
              <a:rPr lang="es-ES" sz="1400" b="1" dirty="0" smtClean="0">
                <a:latin typeface="Verdana" pitchFamily="34" charset="0"/>
                <a:ea typeface="Verdana" pitchFamily="34" charset="0"/>
                <a:cs typeface="Verdana" pitchFamily="34" charset="0"/>
              </a:rPr>
              <a:t>Consideraciones epistemológicas:</a:t>
            </a:r>
          </a:p>
          <a:p>
            <a:pPr algn="just"/>
            <a:r>
              <a:rPr lang="es-ES" sz="1400" dirty="0" smtClean="0">
                <a:latin typeface="Verdana" pitchFamily="34" charset="0"/>
                <a:ea typeface="Verdana" pitchFamily="34" charset="0"/>
                <a:cs typeface="Verdana" pitchFamily="34" charset="0"/>
              </a:rPr>
              <a:t>Formación, investigación y producción de conocimientos desde la perspectiva de los pueblos indígenas.</a:t>
            </a:r>
          </a:p>
          <a:p>
            <a:pPr algn="just"/>
            <a:r>
              <a:rPr lang="es-ES" sz="1400" dirty="0">
                <a:latin typeface="Verdana" pitchFamily="34" charset="0"/>
                <a:ea typeface="Verdana" pitchFamily="34" charset="0"/>
                <a:cs typeface="Verdana" pitchFamily="34" charset="0"/>
              </a:rPr>
              <a:t>Abordaje de problemas (ámbitos de actividad) antes que contenidos de disciplinas aisladas.</a:t>
            </a:r>
          </a:p>
          <a:p>
            <a:pPr algn="just"/>
            <a:r>
              <a:rPr lang="es-ES" sz="1400" dirty="0" smtClean="0">
                <a:latin typeface="Verdana" pitchFamily="34" charset="0"/>
                <a:ea typeface="Verdana" pitchFamily="34" charset="0"/>
                <a:cs typeface="Verdana" pitchFamily="34" charset="0"/>
              </a:rPr>
              <a:t>Concepción interdisciplinar del currículo: romper lógica de disciplinas.</a:t>
            </a:r>
          </a:p>
          <a:p>
            <a:pPr algn="just"/>
            <a:r>
              <a:rPr lang="es-ES" sz="1400" dirty="0" smtClean="0">
                <a:latin typeface="Verdana" pitchFamily="34" charset="0"/>
                <a:ea typeface="Verdana" pitchFamily="34" charset="0"/>
                <a:cs typeface="Verdana" pitchFamily="34" charset="0"/>
              </a:rPr>
              <a:t>Interdisciplinariedad establece relación entre las demandas, experiencias y las teorías desarrolladas.</a:t>
            </a:r>
          </a:p>
          <a:p>
            <a:pPr algn="just"/>
            <a:r>
              <a:rPr lang="es-ES" sz="1400" dirty="0" smtClean="0">
                <a:latin typeface="Verdana" pitchFamily="34" charset="0"/>
                <a:ea typeface="Verdana" pitchFamily="34" charset="0"/>
                <a:cs typeface="Verdana" pitchFamily="34" charset="0"/>
              </a:rPr>
              <a:t>Enfoque </a:t>
            </a:r>
            <a:r>
              <a:rPr lang="es-ES" sz="1400" dirty="0">
                <a:latin typeface="Verdana" pitchFamily="34" charset="0"/>
                <a:ea typeface="Verdana" pitchFamily="34" charset="0"/>
                <a:cs typeface="Verdana" pitchFamily="34" charset="0"/>
              </a:rPr>
              <a:t>epistemológico que reconoce procesos y realidades sociales particulares que dan paso a articulaciones simbólicas entre dos o más culturas con cosmovisiones, experiencias y formas de pensar diferentes</a:t>
            </a:r>
            <a:r>
              <a:rPr lang="es-ES" sz="1400" dirty="0" smtClean="0">
                <a:latin typeface="Verdana" pitchFamily="34" charset="0"/>
                <a:ea typeface="Verdana" pitchFamily="34" charset="0"/>
                <a:cs typeface="Verdana" pitchFamily="34" charset="0"/>
              </a:rPr>
              <a:t>.</a:t>
            </a:r>
          </a:p>
        </p:txBody>
      </p:sp>
    </p:spTree>
    <p:extLst>
      <p:ext uri="{BB962C8B-B14F-4D97-AF65-F5344CB8AC3E}">
        <p14:creationId xmlns:p14="http://schemas.microsoft.com/office/powerpoint/2010/main" val="296450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764704"/>
            <a:ext cx="7488832" cy="5400600"/>
          </a:xfrm>
        </p:spPr>
        <p:txBody>
          <a:bodyPr>
            <a:normAutofit/>
          </a:bodyPr>
          <a:lstStyle/>
          <a:p>
            <a:pPr marL="0" lvl="0" indent="0" algn="just">
              <a:buNone/>
            </a:pPr>
            <a:r>
              <a:rPr lang="es-AR" sz="1400" b="1" dirty="0">
                <a:latin typeface="Verdana" pitchFamily="34" charset="0"/>
                <a:ea typeface="Verdana" pitchFamily="34" charset="0"/>
                <a:cs typeface="Verdana" pitchFamily="34" charset="0"/>
              </a:rPr>
              <a:t>Creación de una comunidad de </a:t>
            </a:r>
            <a:r>
              <a:rPr lang="es-AR" sz="1400" b="1" dirty="0" smtClean="0">
                <a:latin typeface="Verdana" pitchFamily="34" charset="0"/>
                <a:ea typeface="Verdana" pitchFamily="34" charset="0"/>
                <a:cs typeface="Verdana" pitchFamily="34" charset="0"/>
              </a:rPr>
              <a:t>aprendizajes</a:t>
            </a:r>
            <a:endParaRPr lang="es-BO" sz="1400" b="1" dirty="0">
              <a:latin typeface="Verdana" pitchFamily="34" charset="0"/>
              <a:ea typeface="Verdana" pitchFamily="34" charset="0"/>
              <a:cs typeface="Verdana" pitchFamily="34" charset="0"/>
            </a:endParaRPr>
          </a:p>
          <a:p>
            <a:pPr algn="just"/>
            <a:r>
              <a:rPr lang="es-ES" sz="1400" dirty="0">
                <a:latin typeface="Verdana" pitchFamily="34" charset="0"/>
                <a:ea typeface="Verdana" pitchFamily="34" charset="0"/>
                <a:cs typeface="Verdana" pitchFamily="34" charset="0"/>
              </a:rPr>
              <a:t>D</a:t>
            </a:r>
            <a:r>
              <a:rPr lang="es-ES" sz="1400" dirty="0" smtClean="0">
                <a:latin typeface="Verdana" pitchFamily="34" charset="0"/>
                <a:ea typeface="Verdana" pitchFamily="34" charset="0"/>
                <a:cs typeface="Verdana" pitchFamily="34" charset="0"/>
              </a:rPr>
              <a:t>iversidad </a:t>
            </a:r>
            <a:r>
              <a:rPr lang="es-ES" sz="1400" dirty="0">
                <a:latin typeface="Verdana" pitchFamily="34" charset="0"/>
                <a:ea typeface="Verdana" pitchFamily="34" charset="0"/>
                <a:cs typeface="Verdana" pitchFamily="34" charset="0"/>
              </a:rPr>
              <a:t>lingüística y cultural como </a:t>
            </a:r>
            <a:r>
              <a:rPr lang="es-ES" sz="1400" dirty="0" smtClean="0">
                <a:latin typeface="Verdana" pitchFamily="34" charset="0"/>
                <a:ea typeface="Verdana" pitchFamily="34" charset="0"/>
                <a:cs typeface="Verdana" pitchFamily="34" charset="0"/>
              </a:rPr>
              <a:t> </a:t>
            </a:r>
            <a:r>
              <a:rPr lang="es-ES" sz="1400" dirty="0">
                <a:latin typeface="Verdana" pitchFamily="34" charset="0"/>
                <a:ea typeface="Verdana" pitchFamily="34" charset="0"/>
                <a:cs typeface="Verdana" pitchFamily="34" charset="0"/>
              </a:rPr>
              <a:t>recurso en el proceso educativo</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Reconstrucción autobiográfica afirma y/o reafirma identidad.</a:t>
            </a:r>
          </a:p>
          <a:p>
            <a:pPr algn="just"/>
            <a:r>
              <a:rPr lang="es-ES" sz="1400" dirty="0" smtClean="0">
                <a:latin typeface="Verdana" pitchFamily="34" charset="0"/>
                <a:ea typeface="Verdana" pitchFamily="34" charset="0"/>
                <a:cs typeface="Verdana" pitchFamily="34" charset="0"/>
              </a:rPr>
              <a:t>Construcción de comunidad de </a:t>
            </a:r>
            <a:r>
              <a:rPr lang="es-ES" sz="1400" dirty="0" smtClean="0">
                <a:latin typeface="Verdana" pitchFamily="34" charset="0"/>
                <a:ea typeface="Verdana" pitchFamily="34" charset="0"/>
                <a:cs typeface="Verdana" pitchFamily="34" charset="0"/>
              </a:rPr>
              <a:t>aprendizajes </a:t>
            </a:r>
            <a:r>
              <a:rPr lang="es-ES" sz="1400" dirty="0" smtClean="0">
                <a:latin typeface="Verdana" pitchFamily="34" charset="0"/>
                <a:ea typeface="Verdana" pitchFamily="34" charset="0"/>
                <a:cs typeface="Verdana" pitchFamily="34" charset="0"/>
              </a:rPr>
              <a:t>favorece la construcción colaborativa de conocimientos.</a:t>
            </a:r>
          </a:p>
          <a:p>
            <a:pPr algn="just"/>
            <a:r>
              <a:rPr lang="es-ES" sz="1400" dirty="0" smtClean="0">
                <a:latin typeface="Verdana" pitchFamily="34" charset="0"/>
                <a:ea typeface="Verdana" pitchFamily="34" charset="0"/>
                <a:cs typeface="Verdana" pitchFamily="34" charset="0"/>
              </a:rPr>
              <a:t>Cuestionar lo establecido y revisar lo aprendido fortalece la autopercepción y la percepción del otro.</a:t>
            </a:r>
          </a:p>
          <a:p>
            <a:pPr algn="just"/>
            <a:r>
              <a:rPr lang="es-ES" sz="1400" dirty="0" smtClean="0">
                <a:latin typeface="Verdana" pitchFamily="34" charset="0"/>
                <a:ea typeface="Verdana" pitchFamily="34" charset="0"/>
                <a:cs typeface="Verdana" pitchFamily="34" charset="0"/>
              </a:rPr>
              <a:t>Cuestionamiento de la identidad base de la interculturalidad.</a:t>
            </a:r>
          </a:p>
          <a:p>
            <a:pPr algn="just"/>
            <a:endParaRPr lang="es-ES" sz="1400" dirty="0" smtClean="0">
              <a:latin typeface="Verdana" pitchFamily="34" charset="0"/>
              <a:ea typeface="Verdana" pitchFamily="34" charset="0"/>
              <a:cs typeface="Verdana" pitchFamily="34" charset="0"/>
            </a:endParaRPr>
          </a:p>
          <a:p>
            <a:pPr marL="0" indent="0">
              <a:buNone/>
            </a:pPr>
            <a:r>
              <a:rPr lang="es-ES" sz="1400" b="1" dirty="0">
                <a:latin typeface="Verdana" pitchFamily="34" charset="0"/>
                <a:ea typeface="Verdana" pitchFamily="34" charset="0"/>
                <a:cs typeface="Verdana" pitchFamily="34" charset="0"/>
              </a:rPr>
              <a:t>La investigación, ruta de doble vía</a:t>
            </a:r>
          </a:p>
          <a:p>
            <a:pPr algn="just"/>
            <a:r>
              <a:rPr lang="es-ES" sz="1400" dirty="0" smtClean="0">
                <a:latin typeface="Verdana" pitchFamily="34" charset="0"/>
                <a:ea typeface="Verdana" pitchFamily="34" charset="0"/>
                <a:cs typeface="Verdana" pitchFamily="34" charset="0"/>
              </a:rPr>
              <a:t>Investigación favorece el </a:t>
            </a:r>
            <a:r>
              <a:rPr lang="es-ES" sz="1400" dirty="0">
                <a:latin typeface="Verdana" pitchFamily="34" charset="0"/>
                <a:ea typeface="Verdana" pitchFamily="34" charset="0"/>
                <a:cs typeface="Verdana" pitchFamily="34" charset="0"/>
              </a:rPr>
              <a:t>desarrollo de competencias investigativas </a:t>
            </a:r>
            <a:r>
              <a:rPr lang="es-ES" sz="1400" dirty="0" smtClean="0">
                <a:latin typeface="Verdana" pitchFamily="34" charset="0"/>
                <a:ea typeface="Verdana" pitchFamily="34" charset="0"/>
                <a:cs typeface="Verdana" pitchFamily="34" charset="0"/>
              </a:rPr>
              <a:t>y es potencial </a:t>
            </a:r>
            <a:r>
              <a:rPr lang="es-ES" sz="1400" dirty="0">
                <a:latin typeface="Verdana" pitchFamily="34" charset="0"/>
                <a:ea typeface="Verdana" pitchFamily="34" charset="0"/>
                <a:cs typeface="Verdana" pitchFamily="34" charset="0"/>
              </a:rPr>
              <a:t>transformador porque enfatiza la mirada crítica de lo que uno hace y de su realidad cultural.</a:t>
            </a:r>
          </a:p>
          <a:p>
            <a:pPr algn="just"/>
            <a:r>
              <a:rPr lang="es-ES" sz="1400" dirty="0" smtClean="0">
                <a:latin typeface="Verdana" pitchFamily="34" charset="0"/>
                <a:ea typeface="Verdana" pitchFamily="34" charset="0"/>
                <a:cs typeface="Verdana" pitchFamily="34" charset="0"/>
              </a:rPr>
              <a:t>Investigación, </a:t>
            </a:r>
            <a:r>
              <a:rPr lang="es-ES" sz="1400" dirty="0">
                <a:latin typeface="Verdana" pitchFamily="34" charset="0"/>
                <a:ea typeface="Verdana" pitchFamily="34" charset="0"/>
                <a:cs typeface="Verdana" pitchFamily="34" charset="0"/>
              </a:rPr>
              <a:t>proceso circular, al exponernos a lo nuevo y desconocido, corregimos preconceptos sobre los otros y nos reconocemos sobre el fondo de lo desconocido.</a:t>
            </a:r>
          </a:p>
          <a:p>
            <a:pPr algn="just"/>
            <a:r>
              <a:rPr lang="es-ES" sz="1400" dirty="0" smtClean="0">
                <a:latin typeface="Verdana" pitchFamily="34" charset="0"/>
                <a:ea typeface="Verdana" pitchFamily="34" charset="0"/>
                <a:cs typeface="Verdana" pitchFamily="34" charset="0"/>
              </a:rPr>
              <a:t>Trabajos </a:t>
            </a:r>
            <a:r>
              <a:rPr lang="es-ES" sz="1400" dirty="0">
                <a:latin typeface="Verdana" pitchFamily="34" charset="0"/>
                <a:ea typeface="Verdana" pitchFamily="34" charset="0"/>
                <a:cs typeface="Verdana" pitchFamily="34" charset="0"/>
              </a:rPr>
              <a:t>de campo </a:t>
            </a:r>
            <a:r>
              <a:rPr lang="es-ES" sz="1400" dirty="0" smtClean="0">
                <a:latin typeface="Verdana" pitchFamily="34" charset="0"/>
                <a:ea typeface="Verdana" pitchFamily="34" charset="0"/>
                <a:cs typeface="Verdana" pitchFamily="34" charset="0"/>
              </a:rPr>
              <a:t>contribuyen </a:t>
            </a:r>
            <a:r>
              <a:rPr lang="es-ES" sz="1400" dirty="0">
                <a:latin typeface="Verdana" pitchFamily="34" charset="0"/>
                <a:ea typeface="Verdana" pitchFamily="34" charset="0"/>
                <a:cs typeface="Verdana" pitchFamily="34" charset="0"/>
              </a:rPr>
              <a:t>a que sea la realidad </a:t>
            </a:r>
            <a:r>
              <a:rPr lang="es-ES" sz="1400" dirty="0" smtClean="0">
                <a:latin typeface="Verdana" pitchFamily="34" charset="0"/>
                <a:ea typeface="Verdana" pitchFamily="34" charset="0"/>
                <a:cs typeface="Verdana" pitchFamily="34" charset="0"/>
              </a:rPr>
              <a:t>y la voces de los actores las </a:t>
            </a:r>
            <a:r>
              <a:rPr lang="es-ES" sz="1400" dirty="0">
                <a:latin typeface="Verdana" pitchFamily="34" charset="0"/>
                <a:ea typeface="Verdana" pitchFamily="34" charset="0"/>
                <a:cs typeface="Verdana" pitchFamily="34" charset="0"/>
              </a:rPr>
              <a:t>que </a:t>
            </a:r>
            <a:r>
              <a:rPr lang="es-ES" sz="1400" dirty="0" smtClean="0">
                <a:latin typeface="Verdana" pitchFamily="34" charset="0"/>
                <a:ea typeface="Verdana" pitchFamily="34" charset="0"/>
                <a:cs typeface="Verdana" pitchFamily="34" charset="0"/>
              </a:rPr>
              <a:t>iluminen el </a:t>
            </a:r>
            <a:r>
              <a:rPr lang="es-ES" sz="1400" dirty="0">
                <a:latin typeface="Verdana" pitchFamily="34" charset="0"/>
                <a:ea typeface="Verdana" pitchFamily="34" charset="0"/>
                <a:cs typeface="Verdana" pitchFamily="34" charset="0"/>
              </a:rPr>
              <a:t>proceso </a:t>
            </a:r>
            <a:r>
              <a:rPr lang="es-ES" sz="1400" dirty="0" smtClean="0">
                <a:latin typeface="Verdana" pitchFamily="34" charset="0"/>
                <a:ea typeface="Verdana" pitchFamily="34" charset="0"/>
                <a:cs typeface="Verdana" pitchFamily="34" charset="0"/>
              </a:rPr>
              <a:t>formativo, cuestionen y amplíen la revisión teórica. </a:t>
            </a:r>
          </a:p>
          <a:p>
            <a:pPr algn="just"/>
            <a:r>
              <a:rPr lang="es-ES" sz="1400" dirty="0" smtClean="0">
                <a:latin typeface="Verdana" pitchFamily="34" charset="0"/>
                <a:ea typeface="Verdana" pitchFamily="34" charset="0"/>
                <a:cs typeface="Verdana" pitchFamily="34" charset="0"/>
              </a:rPr>
              <a:t>Líneas </a:t>
            </a:r>
            <a:r>
              <a:rPr lang="es-ES" sz="1400" dirty="0">
                <a:latin typeface="Verdana" pitchFamily="34" charset="0"/>
                <a:ea typeface="Verdana" pitchFamily="34" charset="0"/>
                <a:cs typeface="Verdana" pitchFamily="34" charset="0"/>
              </a:rPr>
              <a:t>de investigación específicas </a:t>
            </a:r>
            <a:r>
              <a:rPr lang="es-ES" sz="1400" dirty="0" smtClean="0">
                <a:latin typeface="Verdana" pitchFamily="34" charset="0"/>
                <a:ea typeface="Verdana" pitchFamily="34" charset="0"/>
                <a:cs typeface="Verdana" pitchFamily="34" charset="0"/>
              </a:rPr>
              <a:t>permiten desarrollar </a:t>
            </a:r>
            <a:r>
              <a:rPr lang="es-ES" sz="1400" dirty="0">
                <a:latin typeface="Verdana" pitchFamily="34" charset="0"/>
                <a:ea typeface="Verdana" pitchFamily="34" charset="0"/>
                <a:cs typeface="Verdana" pitchFamily="34" charset="0"/>
              </a:rPr>
              <a:t>investigaciones y </a:t>
            </a:r>
            <a:r>
              <a:rPr lang="es-ES" sz="1400" dirty="0" smtClean="0">
                <a:latin typeface="Verdana" pitchFamily="34" charset="0"/>
                <a:ea typeface="Verdana" pitchFamily="34" charset="0"/>
                <a:cs typeface="Verdana" pitchFamily="34" charset="0"/>
              </a:rPr>
              <a:t>asesorías</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Investigaciones desde y con los pueblos indígenas.</a:t>
            </a:r>
            <a:endParaRPr lang="es-ES" sz="1400"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39994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Effect transition="in" filter="fade">
                                      <p:cBhvr>
                                        <p:cTn id="49" dur="1000"/>
                                        <p:tgtEl>
                                          <p:spTgt spid="3">
                                            <p:txEl>
                                              <p:pRg st="7" end="7"/>
                                            </p:txEl>
                                          </p:spTgt>
                                        </p:tgtEl>
                                      </p:cBhvr>
                                    </p:animEffect>
                                    <p:anim calcmode="lin" valueType="num">
                                      <p:cBhvr>
                                        <p:cTn id="50"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Effect transition="in" filter="fade">
                                      <p:cBhvr>
                                        <p:cTn id="56" dur="1000"/>
                                        <p:tgtEl>
                                          <p:spTgt spid="3">
                                            <p:txEl>
                                              <p:pRg st="8" end="8"/>
                                            </p:txEl>
                                          </p:spTgt>
                                        </p:tgtEl>
                                      </p:cBhvr>
                                    </p:animEffect>
                                    <p:anim calcmode="lin" valueType="num">
                                      <p:cBhvr>
                                        <p:cTn id="5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Effect transition="in" filter="fade">
                                      <p:cBhvr>
                                        <p:cTn id="63" dur="1000"/>
                                        <p:tgtEl>
                                          <p:spTgt spid="3">
                                            <p:txEl>
                                              <p:pRg st="9" end="9"/>
                                            </p:txEl>
                                          </p:spTgt>
                                        </p:tgtEl>
                                      </p:cBhvr>
                                    </p:animEffect>
                                    <p:anim calcmode="lin" valueType="num">
                                      <p:cBhvr>
                                        <p:cTn id="6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Effect transition="in" filter="fade">
                                      <p:cBhvr>
                                        <p:cTn id="70" dur="1000"/>
                                        <p:tgtEl>
                                          <p:spTgt spid="3">
                                            <p:txEl>
                                              <p:pRg st="10" end="10"/>
                                            </p:txEl>
                                          </p:spTgt>
                                        </p:tgtEl>
                                      </p:cBhvr>
                                    </p:animEffect>
                                    <p:anim calcmode="lin" valueType="num">
                                      <p:cBhvr>
                                        <p:cTn id="7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Effect transition="in" filter="fade">
                                      <p:cBhvr>
                                        <p:cTn id="77" dur="1000"/>
                                        <p:tgtEl>
                                          <p:spTgt spid="3">
                                            <p:txEl>
                                              <p:pRg st="11" end="11"/>
                                            </p:txEl>
                                          </p:spTgt>
                                        </p:tgtEl>
                                      </p:cBhvr>
                                    </p:animEffect>
                                    <p:anim calcmode="lin" valueType="num">
                                      <p:cBhvr>
                                        <p:cTn id="78"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2" end="12"/>
                                            </p:txEl>
                                          </p:spTgt>
                                        </p:tgtEl>
                                        <p:attrNameLst>
                                          <p:attrName>style.visibility</p:attrName>
                                        </p:attrNameLst>
                                      </p:cBhvr>
                                      <p:to>
                                        <p:strVal val="visible"/>
                                      </p:to>
                                    </p:set>
                                    <p:animEffect transition="in" filter="fade">
                                      <p:cBhvr>
                                        <p:cTn id="84" dur="1000"/>
                                        <p:tgtEl>
                                          <p:spTgt spid="3">
                                            <p:txEl>
                                              <p:pRg st="12" end="12"/>
                                            </p:txEl>
                                          </p:spTgt>
                                        </p:tgtEl>
                                      </p:cBhvr>
                                    </p:animEffect>
                                    <p:anim calcmode="lin" valueType="num">
                                      <p:cBhvr>
                                        <p:cTn id="85"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764704"/>
            <a:ext cx="7344816" cy="5256584"/>
          </a:xfrm>
        </p:spPr>
        <p:txBody>
          <a:bodyPr>
            <a:normAutofit/>
          </a:bodyPr>
          <a:lstStyle/>
          <a:p>
            <a:pPr marL="0" lvl="0" indent="0" algn="just">
              <a:buNone/>
            </a:pPr>
            <a:r>
              <a:rPr lang="es-ES" sz="1400" b="1" dirty="0">
                <a:latin typeface="Verdana" pitchFamily="34" charset="0"/>
                <a:ea typeface="Verdana" pitchFamily="34" charset="0"/>
                <a:cs typeface="Verdana" pitchFamily="34" charset="0"/>
              </a:rPr>
              <a:t>Consideraciones metodológicas para la formación</a:t>
            </a:r>
            <a:endParaRPr lang="es-BO" sz="1400" b="1" dirty="0">
              <a:latin typeface="Verdana" pitchFamily="34" charset="0"/>
              <a:ea typeface="Verdana" pitchFamily="34" charset="0"/>
              <a:cs typeface="Verdana" pitchFamily="34" charset="0"/>
            </a:endParaRPr>
          </a:p>
          <a:p>
            <a:pPr algn="just"/>
            <a:r>
              <a:rPr lang="es-BO" sz="1400" dirty="0">
                <a:latin typeface="Verdana" pitchFamily="34" charset="0"/>
                <a:ea typeface="Verdana" pitchFamily="34" charset="0"/>
                <a:cs typeface="Verdana" pitchFamily="34" charset="0"/>
              </a:rPr>
              <a:t>Configuración de comunidad de aprendizajes.</a:t>
            </a:r>
          </a:p>
          <a:p>
            <a:pPr algn="just"/>
            <a:r>
              <a:rPr lang="es-ES" sz="1400" dirty="0" smtClean="0">
                <a:latin typeface="Verdana" pitchFamily="34" charset="0"/>
                <a:ea typeface="Verdana" pitchFamily="34" charset="0"/>
                <a:cs typeface="Verdana" pitchFamily="34" charset="0"/>
              </a:rPr>
              <a:t>Metodología </a:t>
            </a:r>
            <a:r>
              <a:rPr lang="es-ES" sz="1400" dirty="0">
                <a:latin typeface="Verdana" pitchFamily="34" charset="0"/>
                <a:ea typeface="Verdana" pitchFamily="34" charset="0"/>
                <a:cs typeface="Verdana" pitchFamily="34" charset="0"/>
              </a:rPr>
              <a:t>basada en la construcción de conocimientos, en un procesamiento generativo de la experiencia cultural y lingüística y el aprendizaje activo, incluyendo la negociación social del significado, permite un aprendizaje contextualmente situado y la formación de pensadores críticos.</a:t>
            </a:r>
          </a:p>
          <a:p>
            <a:pPr algn="just"/>
            <a:r>
              <a:rPr lang="es-ES" sz="1400" dirty="0" smtClean="0">
                <a:latin typeface="Verdana" pitchFamily="34" charset="0"/>
                <a:ea typeface="Verdana" pitchFamily="34" charset="0"/>
                <a:cs typeface="Verdana" pitchFamily="34" charset="0"/>
              </a:rPr>
              <a:t>Talleres </a:t>
            </a:r>
            <a:r>
              <a:rPr lang="es-ES" sz="1400" dirty="0">
                <a:latin typeface="Verdana" pitchFamily="34" charset="0"/>
                <a:ea typeface="Verdana" pitchFamily="34" charset="0"/>
                <a:cs typeface="Verdana" pitchFamily="34" charset="0"/>
              </a:rPr>
              <a:t>permite la construcción efectiva de aprendizajes en el marco de una comunidad, </a:t>
            </a:r>
            <a:r>
              <a:rPr lang="es-ES" sz="1400" dirty="0" smtClean="0">
                <a:latin typeface="Verdana" pitchFamily="34" charset="0"/>
                <a:ea typeface="Verdana" pitchFamily="34" charset="0"/>
                <a:cs typeface="Verdana" pitchFamily="34" charset="0"/>
              </a:rPr>
              <a:t>no “</a:t>
            </a:r>
            <a:r>
              <a:rPr lang="es-ES" sz="1400" dirty="0">
                <a:latin typeface="Verdana" pitchFamily="34" charset="0"/>
                <a:ea typeface="Verdana" pitchFamily="34" charset="0"/>
                <a:cs typeface="Verdana" pitchFamily="34" charset="0"/>
              </a:rPr>
              <a:t>enseñanza” </a:t>
            </a:r>
            <a:r>
              <a:rPr lang="es-ES" sz="1400" dirty="0" smtClean="0">
                <a:latin typeface="Verdana" pitchFamily="34" charset="0"/>
                <a:ea typeface="Verdana" pitchFamily="34" charset="0"/>
                <a:cs typeface="Verdana" pitchFamily="34" charset="0"/>
              </a:rPr>
              <a:t>expositiva</a:t>
            </a:r>
            <a:r>
              <a:rPr lang="es-ES" sz="1400" dirty="0">
                <a:latin typeface="Verdana" pitchFamily="34" charset="0"/>
                <a:ea typeface="Verdana" pitchFamily="34" charset="0"/>
                <a:cs typeface="Verdana" pitchFamily="34" charset="0"/>
              </a:rPr>
              <a:t>.</a:t>
            </a:r>
          </a:p>
          <a:p>
            <a:pPr algn="just"/>
            <a:r>
              <a:rPr lang="es-BO" sz="1400" dirty="0" smtClean="0">
                <a:latin typeface="Verdana" pitchFamily="34" charset="0"/>
                <a:ea typeface="Verdana" pitchFamily="34" charset="0"/>
                <a:cs typeface="Verdana" pitchFamily="34" charset="0"/>
              </a:rPr>
              <a:t>La investigación como medio de la formación</a:t>
            </a:r>
            <a:r>
              <a:rPr lang="es-BO" sz="1400" dirty="0" smtClean="0">
                <a:latin typeface="Verdana" pitchFamily="34" charset="0"/>
                <a:ea typeface="Verdana" pitchFamily="34" charset="0"/>
                <a:cs typeface="Verdana" pitchFamily="34" charset="0"/>
              </a:rPr>
              <a:t>.</a:t>
            </a:r>
          </a:p>
          <a:p>
            <a:pPr algn="just"/>
            <a:r>
              <a:rPr lang="es-BO" sz="1400" dirty="0" smtClean="0">
                <a:latin typeface="Verdana" pitchFamily="34" charset="0"/>
                <a:ea typeface="Verdana" pitchFamily="34" charset="0"/>
                <a:cs typeface="Verdana" pitchFamily="34" charset="0"/>
              </a:rPr>
              <a:t>Líneas de investigación: base para la formación en y desarrollo de…</a:t>
            </a:r>
            <a:endParaRPr lang="es-BO" sz="1400" dirty="0" smtClean="0">
              <a:latin typeface="Verdana" pitchFamily="34" charset="0"/>
              <a:ea typeface="Verdana" pitchFamily="34" charset="0"/>
              <a:cs typeface="Verdana" pitchFamily="34" charset="0"/>
            </a:endParaRPr>
          </a:p>
          <a:p>
            <a:pPr algn="just"/>
            <a:r>
              <a:rPr lang="es-BO" sz="1400" dirty="0" smtClean="0">
                <a:latin typeface="Verdana" pitchFamily="34" charset="0"/>
                <a:ea typeface="Verdana" pitchFamily="34" charset="0"/>
                <a:cs typeface="Verdana" pitchFamily="34" charset="0"/>
              </a:rPr>
              <a:t>Conocimientos y experiencias previas como punto de partida.</a:t>
            </a:r>
          </a:p>
          <a:p>
            <a:pPr algn="just"/>
            <a:r>
              <a:rPr lang="es-BO" sz="1400" dirty="0" smtClean="0">
                <a:latin typeface="Verdana" pitchFamily="34" charset="0"/>
                <a:ea typeface="Verdana" pitchFamily="34" charset="0"/>
                <a:cs typeface="Verdana" pitchFamily="34" charset="0"/>
              </a:rPr>
              <a:t>Exploración y desarrollo de metodologías desde los pueblos indígenas.</a:t>
            </a:r>
          </a:p>
          <a:p>
            <a:pPr algn="just"/>
            <a:r>
              <a:rPr lang="es-ES" sz="1400" dirty="0">
                <a:latin typeface="Verdana" pitchFamily="34" charset="0"/>
                <a:ea typeface="Verdana" pitchFamily="34" charset="0"/>
                <a:cs typeface="Verdana" pitchFamily="34" charset="0"/>
              </a:rPr>
              <a:t>El trabajo docente en equipo resulta insustituible para la innovación en la educación superior</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Evaluación procesual que combina lo cuantitativo con lo cualitativo.</a:t>
            </a:r>
            <a:endParaRPr lang="es-BO" sz="1400" dirty="0">
              <a:latin typeface="Verdana" pitchFamily="34" charset="0"/>
              <a:ea typeface="Verdana" pitchFamily="34" charset="0"/>
              <a:cs typeface="Verdana" pitchFamily="34" charset="0"/>
            </a:endParaRPr>
          </a:p>
          <a:p>
            <a:pPr algn="just"/>
            <a:r>
              <a:rPr lang="es-BO" sz="1400" dirty="0" smtClean="0">
                <a:latin typeface="Verdana" pitchFamily="34" charset="0"/>
                <a:ea typeface="Verdana" pitchFamily="34" charset="0"/>
                <a:cs typeface="Verdana" pitchFamily="34" charset="0"/>
              </a:rPr>
              <a:t>Cátedra indígena.</a:t>
            </a:r>
          </a:p>
        </p:txBody>
      </p:sp>
    </p:spTree>
    <p:extLst>
      <p:ext uri="{BB962C8B-B14F-4D97-AF65-F5344CB8AC3E}">
        <p14:creationId xmlns:p14="http://schemas.microsoft.com/office/powerpoint/2010/main" val="321770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6965245" cy="523186"/>
          </a:xfrm>
        </p:spPr>
        <p:txBody>
          <a:bodyPr>
            <a:normAutofit/>
          </a:bodyPr>
          <a:lstStyle/>
          <a:p>
            <a:r>
              <a:rPr lang="es-ES" sz="2000" b="1" dirty="0">
                <a:latin typeface="Verdana" pitchFamily="34" charset="0"/>
                <a:ea typeface="Verdana" pitchFamily="34" charset="0"/>
                <a:cs typeface="Verdana" pitchFamily="34" charset="0"/>
              </a:rPr>
              <a:t>Lecciones y reflexiones de la experiencia</a:t>
            </a:r>
            <a:endParaRPr lang="es-BO" sz="2000" dirty="0"/>
          </a:p>
        </p:txBody>
      </p:sp>
      <p:sp>
        <p:nvSpPr>
          <p:cNvPr id="3" name="2 Marcador de contenido"/>
          <p:cNvSpPr>
            <a:spLocks noGrp="1"/>
          </p:cNvSpPr>
          <p:nvPr>
            <p:ph idx="1"/>
          </p:nvPr>
        </p:nvSpPr>
        <p:spPr>
          <a:xfrm>
            <a:off x="899592" y="1052736"/>
            <a:ext cx="7344816" cy="5040560"/>
          </a:xfrm>
        </p:spPr>
        <p:txBody>
          <a:bodyPr>
            <a:normAutofit fontScale="62500" lnSpcReduction="20000"/>
          </a:bodyPr>
          <a:lstStyle/>
          <a:p>
            <a:pPr algn="just"/>
            <a:r>
              <a:rPr lang="es-ES" dirty="0">
                <a:latin typeface="Verdana" pitchFamily="34" charset="0"/>
                <a:ea typeface="Verdana" pitchFamily="34" charset="0"/>
                <a:cs typeface="Verdana" pitchFamily="34" charset="0"/>
              </a:rPr>
              <a:t>La interculturalidad como propuesta pedagógica y política no puede cerrar los ojos al conflicto.</a:t>
            </a:r>
          </a:p>
          <a:p>
            <a:pPr algn="just"/>
            <a:r>
              <a:rPr lang="es-ES" dirty="0">
                <a:latin typeface="Verdana" pitchFamily="34" charset="0"/>
                <a:ea typeface="Verdana" pitchFamily="34" charset="0"/>
                <a:cs typeface="Verdana" pitchFamily="34" charset="0"/>
              </a:rPr>
              <a:t>La diversidad lingüística y cultural constituye un recurso en el proceso educativo.</a:t>
            </a:r>
          </a:p>
          <a:p>
            <a:pPr algn="just"/>
            <a:r>
              <a:rPr lang="es-ES" dirty="0">
                <a:latin typeface="Verdana" pitchFamily="34" charset="0"/>
                <a:ea typeface="Verdana" pitchFamily="34" charset="0"/>
                <a:cs typeface="Verdana" pitchFamily="34" charset="0"/>
              </a:rPr>
              <a:t>El proceso de reconstrucción autobiográfico permite el conocimiento más profundo </a:t>
            </a:r>
            <a:r>
              <a:rPr lang="es-ES" dirty="0" smtClean="0">
                <a:latin typeface="Verdana" pitchFamily="34" charset="0"/>
                <a:ea typeface="Verdana" pitchFamily="34" charset="0"/>
                <a:cs typeface="Verdana" pitchFamily="34" charset="0"/>
              </a:rPr>
              <a:t>de </a:t>
            </a:r>
            <a:r>
              <a:rPr lang="es-ES" dirty="0">
                <a:latin typeface="Verdana" pitchFamily="34" charset="0"/>
                <a:ea typeface="Verdana" pitchFamily="34" charset="0"/>
                <a:cs typeface="Verdana" pitchFamily="34" charset="0"/>
              </a:rPr>
              <a:t>uno mismo y del otro, contribuye a su </a:t>
            </a:r>
            <a:r>
              <a:rPr lang="es-ES" dirty="0" err="1">
                <a:latin typeface="Verdana" pitchFamily="34" charset="0"/>
                <a:ea typeface="Verdana" pitchFamily="34" charset="0"/>
                <a:cs typeface="Verdana" pitchFamily="34" charset="0"/>
              </a:rPr>
              <a:t>interculturalización</a:t>
            </a:r>
            <a:r>
              <a:rPr lang="es-ES" dirty="0">
                <a:latin typeface="Verdana" pitchFamily="34" charset="0"/>
                <a:ea typeface="Verdana" pitchFamily="34" charset="0"/>
                <a:cs typeface="Verdana" pitchFamily="34" charset="0"/>
              </a:rPr>
              <a:t>.</a:t>
            </a:r>
          </a:p>
          <a:p>
            <a:pPr algn="just"/>
            <a:r>
              <a:rPr lang="es-ES" dirty="0">
                <a:latin typeface="Verdana" pitchFamily="34" charset="0"/>
                <a:ea typeface="Verdana" pitchFamily="34" charset="0"/>
                <a:cs typeface="Verdana" pitchFamily="34" charset="0"/>
              </a:rPr>
              <a:t>Autobiografía, herramienta que apoya procesos subjetivos y cognoscitivos de empoderamiento individual y colectivos de los estudiantes.</a:t>
            </a:r>
          </a:p>
          <a:p>
            <a:pPr algn="just"/>
            <a:r>
              <a:rPr lang="es-ES" dirty="0">
                <a:latin typeface="Verdana" pitchFamily="34" charset="0"/>
                <a:ea typeface="Verdana" pitchFamily="34" charset="0"/>
                <a:cs typeface="Verdana" pitchFamily="34" charset="0"/>
              </a:rPr>
              <a:t>Investigación en tanto eje central de la formación permite no sólo el desarrollo de competencias investigativas en los estudiantes, sino también es un potencial transformador porque enfatiza la mirada crítica de lo propio y lo ajeno en un contexto sociocultural dinámico y cambiante.</a:t>
            </a:r>
            <a:endParaRPr lang="es-BO" dirty="0">
              <a:latin typeface="Verdana" pitchFamily="34" charset="0"/>
              <a:ea typeface="Verdana" pitchFamily="34" charset="0"/>
              <a:cs typeface="Verdana" pitchFamily="34" charset="0"/>
            </a:endParaRPr>
          </a:p>
          <a:p>
            <a:pPr algn="just"/>
            <a:r>
              <a:rPr lang="es-ES" dirty="0">
                <a:latin typeface="Verdana" pitchFamily="34" charset="0"/>
                <a:ea typeface="Verdana" pitchFamily="34" charset="0"/>
                <a:cs typeface="Verdana" pitchFamily="34" charset="0"/>
              </a:rPr>
              <a:t>Desarrollo de líneas de investigación específicas a cargo de los docentes permite a éstos desarrollar investigaciones y brindar asesorías a los estudiantes en la elaboración de sus trabajos de investigación tendientes a las tesis.</a:t>
            </a:r>
            <a:endParaRPr lang="es-BO" dirty="0">
              <a:latin typeface="Verdana" pitchFamily="34" charset="0"/>
              <a:ea typeface="Verdana" pitchFamily="34" charset="0"/>
              <a:cs typeface="Verdana" pitchFamily="34" charset="0"/>
            </a:endParaRPr>
          </a:p>
          <a:p>
            <a:pPr algn="just"/>
            <a:r>
              <a:rPr lang="es-ES" dirty="0">
                <a:latin typeface="Verdana" pitchFamily="34" charset="0"/>
                <a:ea typeface="Verdana" pitchFamily="34" charset="0"/>
                <a:cs typeface="Verdana" pitchFamily="34" charset="0"/>
              </a:rPr>
              <a:t>Estructuración de un programa curricular con base en áreas y no en materias aisladas permite un abordaje integral e interdisciplinario de problemáticas y contenidos requeridos para la formación intercultural.</a:t>
            </a:r>
            <a:endParaRPr lang="es-BO" dirty="0">
              <a:latin typeface="Verdana" pitchFamily="34" charset="0"/>
              <a:ea typeface="Verdana" pitchFamily="34" charset="0"/>
              <a:cs typeface="Verdana" pitchFamily="34" charset="0"/>
            </a:endParaRPr>
          </a:p>
          <a:p>
            <a:pPr algn="just"/>
            <a:r>
              <a:rPr lang="es-ES" dirty="0">
                <a:latin typeface="Verdana" pitchFamily="34" charset="0"/>
                <a:ea typeface="Verdana" pitchFamily="34" charset="0"/>
                <a:cs typeface="Verdana" pitchFamily="34" charset="0"/>
              </a:rPr>
              <a:t>Metodología de talleres permite la construcción efectiva de aprendizajes en el marco de una comunidad, reduciendo al mínimo la “enseñanza” llevada a cabo de manera expositiva. </a:t>
            </a:r>
            <a:endParaRPr lang="es-BO" dirty="0">
              <a:latin typeface="Verdana" pitchFamily="34" charset="0"/>
              <a:ea typeface="Verdana" pitchFamily="34" charset="0"/>
              <a:cs typeface="Verdana" pitchFamily="34" charset="0"/>
            </a:endParaRPr>
          </a:p>
          <a:p>
            <a:endParaRPr lang="es-BO" dirty="0"/>
          </a:p>
        </p:txBody>
      </p:sp>
    </p:spTree>
    <p:extLst>
      <p:ext uri="{BB962C8B-B14F-4D97-AF65-F5344CB8AC3E}">
        <p14:creationId xmlns:p14="http://schemas.microsoft.com/office/powerpoint/2010/main" val="88488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620688"/>
            <a:ext cx="7416824" cy="5544616"/>
          </a:xfrm>
        </p:spPr>
        <p:txBody>
          <a:bodyPr>
            <a:normAutofit/>
          </a:bodyPr>
          <a:lstStyle/>
          <a:p>
            <a:pPr algn="just"/>
            <a:r>
              <a:rPr lang="es-ES" sz="1400" dirty="0" smtClean="0">
                <a:latin typeface="Verdana" pitchFamily="34" charset="0"/>
                <a:ea typeface="Verdana" pitchFamily="34" charset="0"/>
                <a:cs typeface="Verdana" pitchFamily="34" charset="0"/>
              </a:rPr>
              <a:t>Paradigma constructivista, cultura </a:t>
            </a:r>
            <a:r>
              <a:rPr lang="es-ES" sz="1400" dirty="0">
                <a:latin typeface="Verdana" pitchFamily="34" charset="0"/>
                <a:ea typeface="Verdana" pitchFamily="34" charset="0"/>
                <a:cs typeface="Verdana" pitchFamily="34" charset="0"/>
              </a:rPr>
              <a:t>de aula de relaciones horizontales, </a:t>
            </a:r>
            <a:r>
              <a:rPr lang="es-ES" sz="1400" dirty="0" smtClean="0">
                <a:latin typeface="Verdana" pitchFamily="34" charset="0"/>
                <a:ea typeface="Verdana" pitchFamily="34" charset="0"/>
                <a:cs typeface="Verdana" pitchFamily="34" charset="0"/>
              </a:rPr>
              <a:t>diversidad </a:t>
            </a:r>
            <a:r>
              <a:rPr lang="es-ES" sz="1400" dirty="0">
                <a:latin typeface="Verdana" pitchFamily="34" charset="0"/>
                <a:ea typeface="Verdana" pitchFamily="34" charset="0"/>
                <a:cs typeface="Verdana" pitchFamily="34" charset="0"/>
              </a:rPr>
              <a:t>y riqueza de experiencias y conocimientos de los estudiantes constituyen insumos fundamentales para, a partir de aprendizajes cooperativos, alcanzar a construir aprendizajes significativos tanto para estudiantes provenientes de diversas culturas, como para docentes.</a:t>
            </a:r>
            <a:endParaRPr lang="es-BO" sz="1400" dirty="0">
              <a:latin typeface="Verdana" pitchFamily="34" charset="0"/>
              <a:ea typeface="Verdana" pitchFamily="34" charset="0"/>
              <a:cs typeface="Verdana" pitchFamily="34" charset="0"/>
            </a:endParaRPr>
          </a:p>
          <a:p>
            <a:pPr algn="just"/>
            <a:r>
              <a:rPr lang="es-ES" sz="1400" dirty="0" smtClean="0">
                <a:latin typeface="Verdana" pitchFamily="34" charset="0"/>
                <a:ea typeface="Verdana" pitchFamily="34" charset="0"/>
                <a:cs typeface="Verdana" pitchFamily="34" charset="0"/>
              </a:rPr>
              <a:t>Aprendizaje </a:t>
            </a:r>
            <a:r>
              <a:rPr lang="es-ES" sz="1400" dirty="0">
                <a:latin typeface="Verdana" pitchFamily="34" charset="0"/>
                <a:ea typeface="Verdana" pitchFamily="34" charset="0"/>
                <a:cs typeface="Verdana" pitchFamily="34" charset="0"/>
              </a:rPr>
              <a:t>cooperativo es </a:t>
            </a:r>
            <a:r>
              <a:rPr lang="es-ES" sz="1400" dirty="0" smtClean="0">
                <a:latin typeface="Verdana" pitchFamily="34" charset="0"/>
                <a:ea typeface="Verdana" pitchFamily="34" charset="0"/>
                <a:cs typeface="Verdana" pitchFamily="34" charset="0"/>
              </a:rPr>
              <a:t>potencial </a:t>
            </a:r>
            <a:r>
              <a:rPr lang="es-ES" sz="1400" dirty="0">
                <a:latin typeface="Verdana" pitchFamily="34" charset="0"/>
                <a:ea typeface="Verdana" pitchFamily="34" charset="0"/>
                <a:cs typeface="Verdana" pitchFamily="34" charset="0"/>
              </a:rPr>
              <a:t>cognitivo, porque los estudiantes construyen colectivamente sus conocimientos e, intercultural porque se comparten conocimientos y experiencias de distintas culturas</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Comunicación horizontal e intercultural ponen </a:t>
            </a:r>
            <a:r>
              <a:rPr lang="es-ES" sz="1400" dirty="0">
                <a:latin typeface="Verdana" pitchFamily="34" charset="0"/>
                <a:ea typeface="Verdana" pitchFamily="34" charset="0"/>
                <a:cs typeface="Verdana" pitchFamily="34" charset="0"/>
              </a:rPr>
              <a:t>en evidencia la circulación de conocimientos y experiencias social y culturalmente determinadas, que constituyen la base de todo aprendizaje donde se relacionan conocimientos previos y nuevos.</a:t>
            </a:r>
            <a:endParaRPr lang="es-BO" sz="1400" dirty="0">
              <a:latin typeface="Verdana" pitchFamily="34" charset="0"/>
              <a:ea typeface="Verdana" pitchFamily="34" charset="0"/>
              <a:cs typeface="Verdana" pitchFamily="34" charset="0"/>
            </a:endParaRPr>
          </a:p>
          <a:p>
            <a:pPr algn="just"/>
            <a:r>
              <a:rPr lang="es-ES" sz="1400" dirty="0" smtClean="0">
                <a:latin typeface="Verdana" pitchFamily="34" charset="0"/>
                <a:ea typeface="Verdana" pitchFamily="34" charset="0"/>
                <a:cs typeface="Verdana" pitchFamily="34" charset="0"/>
              </a:rPr>
              <a:t>Formación </a:t>
            </a:r>
            <a:r>
              <a:rPr lang="es-ES" sz="1400" dirty="0">
                <a:latin typeface="Verdana" pitchFamily="34" charset="0"/>
                <a:ea typeface="Verdana" pitchFamily="34" charset="0"/>
                <a:cs typeface="Verdana" pitchFamily="34" charset="0"/>
              </a:rPr>
              <a:t>superior que pretende ser intercultural en su concepción y su </a:t>
            </a:r>
            <a:r>
              <a:rPr lang="es-ES" sz="1400" dirty="0" smtClean="0">
                <a:latin typeface="Verdana" pitchFamily="34" charset="0"/>
                <a:ea typeface="Verdana" pitchFamily="34" charset="0"/>
                <a:cs typeface="Verdana" pitchFamily="34" charset="0"/>
              </a:rPr>
              <a:t>praxis no puede evitar </a:t>
            </a:r>
            <a:r>
              <a:rPr lang="es-ES" sz="1400" dirty="0">
                <a:latin typeface="Verdana" pitchFamily="34" charset="0"/>
                <a:ea typeface="Verdana" pitchFamily="34" charset="0"/>
                <a:cs typeface="Verdana" pitchFamily="34" charset="0"/>
              </a:rPr>
              <a:t>cuestionamiento de la identidad, a partir del cual se afirma o reafirma, sobre todo, si los estudiantes son adultos y de origen indígena</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Fortalecimiento </a:t>
            </a:r>
            <a:r>
              <a:rPr lang="es-ES" sz="1400" dirty="0">
                <a:latin typeface="Verdana" pitchFamily="34" charset="0"/>
                <a:ea typeface="Verdana" pitchFamily="34" charset="0"/>
                <a:cs typeface="Verdana" pitchFamily="34" charset="0"/>
              </a:rPr>
              <a:t>de las potencialidades de los pueblos indígenas depende de la recuperación de la autoestima y la identidad. Por ello, la interculturalidad como propuesta pedagógica y política no puede cerrar los ojos al conflicto. Esto en vista de que, el ser social está en permanente conflicto intrapersonal, interpersonal, </a:t>
            </a:r>
            <a:r>
              <a:rPr lang="es-ES" sz="1400" dirty="0" err="1">
                <a:latin typeface="Verdana" pitchFamily="34" charset="0"/>
                <a:ea typeface="Verdana" pitchFamily="34" charset="0"/>
                <a:cs typeface="Verdana" pitchFamily="34" charset="0"/>
              </a:rPr>
              <a:t>intra</a:t>
            </a:r>
            <a:r>
              <a:rPr lang="es-ES" sz="1400" dirty="0">
                <a:latin typeface="Verdana" pitchFamily="34" charset="0"/>
                <a:ea typeface="Verdana" pitchFamily="34" charset="0"/>
                <a:cs typeface="Verdana" pitchFamily="34" charset="0"/>
              </a:rPr>
              <a:t> e intergrupal.</a:t>
            </a:r>
            <a:endParaRPr lang="es-BO" sz="1400" dirty="0">
              <a:latin typeface="Verdana" pitchFamily="34" charset="0"/>
              <a:ea typeface="Verdana" pitchFamily="34" charset="0"/>
              <a:cs typeface="Verdana" pitchFamily="34" charset="0"/>
            </a:endParaRPr>
          </a:p>
          <a:p>
            <a:pPr algn="just"/>
            <a:r>
              <a:rPr lang="es-ES" sz="1400" dirty="0" smtClean="0">
                <a:latin typeface="Verdana" pitchFamily="34" charset="0"/>
                <a:ea typeface="Verdana" pitchFamily="34" charset="0"/>
                <a:cs typeface="Verdana" pitchFamily="34" charset="0"/>
              </a:rPr>
              <a:t>Trabajo </a:t>
            </a:r>
            <a:r>
              <a:rPr lang="es-ES" sz="1400" dirty="0">
                <a:latin typeface="Verdana" pitchFamily="34" charset="0"/>
                <a:ea typeface="Verdana" pitchFamily="34" charset="0"/>
                <a:cs typeface="Verdana" pitchFamily="34" charset="0"/>
              </a:rPr>
              <a:t>docente en equipo resulta insustituible para la innovación en la educación superior</a:t>
            </a:r>
            <a:r>
              <a:rPr lang="es-ES" sz="1400" dirty="0" smtClean="0">
                <a:latin typeface="Verdana" pitchFamily="34" charset="0"/>
                <a:ea typeface="Verdana" pitchFamily="34" charset="0"/>
                <a:cs typeface="Verdana" pitchFamily="34" charset="0"/>
              </a:rPr>
              <a:t>.</a:t>
            </a:r>
            <a:endParaRPr lang="es-BO" sz="1400" dirty="0"/>
          </a:p>
        </p:txBody>
      </p:sp>
    </p:spTree>
    <p:extLst>
      <p:ext uri="{BB962C8B-B14F-4D97-AF65-F5344CB8AC3E}">
        <p14:creationId xmlns:p14="http://schemas.microsoft.com/office/powerpoint/2010/main" val="155245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8229600" cy="504056"/>
          </a:xfrm>
        </p:spPr>
        <p:txBody>
          <a:bodyPr>
            <a:normAutofit/>
          </a:bodyPr>
          <a:lstStyle/>
          <a:p>
            <a:pPr lvl="0"/>
            <a:r>
              <a:rPr lang="es-ES" sz="2000" b="1" dirty="0" smtClean="0">
                <a:latin typeface="Verdana" pitchFamily="34" charset="0"/>
                <a:ea typeface="Verdana" pitchFamily="34" charset="0"/>
                <a:cs typeface="Verdana" pitchFamily="34" charset="0"/>
              </a:rPr>
              <a:t>Conclusiones</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692696"/>
            <a:ext cx="7560840" cy="5433467"/>
          </a:xfrm>
        </p:spPr>
        <p:txBody>
          <a:bodyPr>
            <a:noAutofit/>
          </a:bodyPr>
          <a:lstStyle/>
          <a:p>
            <a:pPr algn="just"/>
            <a:r>
              <a:rPr lang="es-ES" sz="1400" dirty="0" smtClean="0">
                <a:latin typeface="Verdana" pitchFamily="34" charset="0"/>
                <a:ea typeface="Verdana" pitchFamily="34" charset="0"/>
                <a:cs typeface="Verdana" pitchFamily="34" charset="0"/>
              </a:rPr>
              <a:t>La </a:t>
            </a:r>
            <a:r>
              <a:rPr lang="es-ES" sz="1400" dirty="0" err="1" smtClean="0">
                <a:latin typeface="Verdana" pitchFamily="34" charset="0"/>
                <a:ea typeface="Verdana" pitchFamily="34" charset="0"/>
                <a:cs typeface="Verdana" pitchFamily="34" charset="0"/>
              </a:rPr>
              <a:t>interculturalización</a:t>
            </a:r>
            <a:r>
              <a:rPr lang="es-ES" sz="1400" dirty="0" smtClean="0">
                <a:latin typeface="Verdana" pitchFamily="34" charset="0"/>
                <a:ea typeface="Verdana" pitchFamily="34" charset="0"/>
                <a:cs typeface="Verdana" pitchFamily="34" charset="0"/>
              </a:rPr>
              <a:t> </a:t>
            </a:r>
            <a:r>
              <a:rPr lang="es-ES" sz="1400" dirty="0">
                <a:latin typeface="Verdana" pitchFamily="34" charset="0"/>
                <a:ea typeface="Verdana" pitchFamily="34" charset="0"/>
                <a:cs typeface="Verdana" pitchFamily="34" charset="0"/>
              </a:rPr>
              <a:t>de las universidades es ineludible. </a:t>
            </a:r>
            <a:endParaRPr lang="es-ES" sz="1400" dirty="0" smtClean="0">
              <a:latin typeface="Verdana" pitchFamily="34" charset="0"/>
              <a:ea typeface="Verdana" pitchFamily="34" charset="0"/>
              <a:cs typeface="Verdana" pitchFamily="34" charset="0"/>
            </a:endParaRPr>
          </a:p>
          <a:p>
            <a:pPr algn="just"/>
            <a:r>
              <a:rPr lang="es-ES" sz="1400" dirty="0" smtClean="0">
                <a:latin typeface="Verdana" pitchFamily="34" charset="0"/>
                <a:ea typeface="Verdana" pitchFamily="34" charset="0"/>
                <a:cs typeface="Verdana" pitchFamily="34" charset="0"/>
              </a:rPr>
              <a:t>El </a:t>
            </a:r>
            <a:r>
              <a:rPr lang="es-ES" sz="1400" dirty="0">
                <a:latin typeface="Verdana" pitchFamily="34" charset="0"/>
                <a:ea typeface="Verdana" pitchFamily="34" charset="0"/>
                <a:cs typeface="Verdana" pitchFamily="34" charset="0"/>
              </a:rPr>
              <a:t>modelo de sociedad impulsado por las sociedades industrializadas está actualmente mostrando sus límites </a:t>
            </a:r>
            <a:r>
              <a:rPr lang="es-ES" sz="1400" dirty="0" smtClean="0">
                <a:latin typeface="Verdana" pitchFamily="34" charset="0"/>
                <a:ea typeface="Verdana" pitchFamily="34" charset="0"/>
                <a:cs typeface="Verdana" pitchFamily="34" charset="0"/>
              </a:rPr>
              <a:t>racionales.</a:t>
            </a:r>
          </a:p>
          <a:p>
            <a:pPr algn="just"/>
            <a:r>
              <a:rPr lang="es-ES" sz="1400" dirty="0" smtClean="0">
                <a:latin typeface="Verdana" pitchFamily="34" charset="0"/>
                <a:ea typeface="Verdana" pitchFamily="34" charset="0"/>
                <a:cs typeface="Verdana" pitchFamily="34" charset="0"/>
              </a:rPr>
              <a:t>Las </a:t>
            </a:r>
            <a:r>
              <a:rPr lang="es-ES" sz="1400" dirty="0">
                <a:latin typeface="Verdana" pitchFamily="34" charset="0"/>
                <a:ea typeface="Verdana" pitchFamily="34" charset="0"/>
                <a:cs typeface="Verdana" pitchFamily="34" charset="0"/>
              </a:rPr>
              <a:t>dinámicas socioculturales </a:t>
            </a:r>
            <a:r>
              <a:rPr lang="es-ES" sz="1400" dirty="0" smtClean="0">
                <a:latin typeface="Verdana" pitchFamily="34" charset="0"/>
                <a:ea typeface="Verdana" pitchFamily="34" charset="0"/>
                <a:cs typeface="Verdana" pitchFamily="34" charset="0"/>
              </a:rPr>
              <a:t>son más </a:t>
            </a:r>
            <a:r>
              <a:rPr lang="es-ES" sz="1400" dirty="0">
                <a:latin typeface="Verdana" pitchFamily="34" charset="0"/>
                <a:ea typeface="Verdana" pitchFamily="34" charset="0"/>
                <a:cs typeface="Verdana" pitchFamily="34" charset="0"/>
              </a:rPr>
              <a:t>complejas </a:t>
            </a:r>
            <a:r>
              <a:rPr lang="es-ES" sz="1400" dirty="0" smtClean="0">
                <a:latin typeface="Verdana" pitchFamily="34" charset="0"/>
                <a:ea typeface="Verdana" pitchFamily="34" charset="0"/>
                <a:cs typeface="Verdana" pitchFamily="34" charset="0"/>
              </a:rPr>
              <a:t>por crecientes </a:t>
            </a:r>
            <a:r>
              <a:rPr lang="es-ES" sz="1400" dirty="0">
                <a:latin typeface="Verdana" pitchFamily="34" charset="0"/>
                <a:ea typeface="Verdana" pitchFamily="34" charset="0"/>
                <a:cs typeface="Verdana" pitchFamily="34" charset="0"/>
              </a:rPr>
              <a:t>procesos migratorios dentro y fuera de las fronteras </a:t>
            </a:r>
            <a:r>
              <a:rPr lang="es-ES" sz="1400" dirty="0" smtClean="0">
                <a:latin typeface="Verdana" pitchFamily="34" charset="0"/>
                <a:ea typeface="Verdana" pitchFamily="34" charset="0"/>
                <a:cs typeface="Verdana" pitchFamily="34" charset="0"/>
              </a:rPr>
              <a:t>nacionales.</a:t>
            </a:r>
          </a:p>
          <a:p>
            <a:pPr algn="just"/>
            <a:r>
              <a:rPr lang="es-ES" sz="1400" dirty="0" smtClean="0">
                <a:latin typeface="Verdana" pitchFamily="34" charset="0"/>
                <a:ea typeface="Verdana" pitchFamily="34" charset="0"/>
                <a:cs typeface="Verdana" pitchFamily="34" charset="0"/>
              </a:rPr>
              <a:t>Tecnologías </a:t>
            </a:r>
            <a:r>
              <a:rPr lang="es-ES" sz="1400" dirty="0">
                <a:latin typeface="Verdana" pitchFamily="34" charset="0"/>
                <a:ea typeface="Verdana" pitchFamily="34" charset="0"/>
                <a:cs typeface="Verdana" pitchFamily="34" charset="0"/>
              </a:rPr>
              <a:t>informáticas y </a:t>
            </a:r>
            <a:r>
              <a:rPr lang="es-ES" sz="1400" dirty="0" smtClean="0">
                <a:latin typeface="Verdana" pitchFamily="34" charset="0"/>
                <a:ea typeface="Verdana" pitchFamily="34" charset="0"/>
                <a:cs typeface="Verdana" pitchFamily="34" charset="0"/>
              </a:rPr>
              <a:t>medios </a:t>
            </a:r>
            <a:r>
              <a:rPr lang="es-ES" sz="1400" dirty="0">
                <a:latin typeface="Verdana" pitchFamily="34" charset="0"/>
                <a:ea typeface="Verdana" pitchFamily="34" charset="0"/>
                <a:cs typeface="Verdana" pitchFamily="34" charset="0"/>
              </a:rPr>
              <a:t>masivos de </a:t>
            </a:r>
            <a:r>
              <a:rPr lang="es-ES" sz="1400" dirty="0" smtClean="0">
                <a:latin typeface="Verdana" pitchFamily="34" charset="0"/>
                <a:ea typeface="Verdana" pitchFamily="34" charset="0"/>
                <a:cs typeface="Verdana" pitchFamily="34" charset="0"/>
              </a:rPr>
              <a:t>comunicación transforman culturas. </a:t>
            </a:r>
          </a:p>
          <a:p>
            <a:pPr algn="just"/>
            <a:r>
              <a:rPr lang="es-BO" sz="1400" dirty="0" smtClean="0">
                <a:latin typeface="Verdana" pitchFamily="34" charset="0"/>
                <a:ea typeface="Verdana" pitchFamily="34" charset="0"/>
                <a:cs typeface="Verdana" pitchFamily="34" charset="0"/>
              </a:rPr>
              <a:t>L</a:t>
            </a:r>
            <a:r>
              <a:rPr lang="es-ES" sz="1400" dirty="0" smtClean="0">
                <a:latin typeface="Verdana" pitchFamily="34" charset="0"/>
                <a:ea typeface="Verdana" pitchFamily="34" charset="0"/>
                <a:cs typeface="Verdana" pitchFamily="34" charset="0"/>
              </a:rPr>
              <a:t>a </a:t>
            </a:r>
            <a:r>
              <a:rPr lang="es-ES" sz="1400" dirty="0">
                <a:latin typeface="Verdana" pitchFamily="34" charset="0"/>
                <a:ea typeface="Verdana" pitchFamily="34" charset="0"/>
                <a:cs typeface="Verdana" pitchFamily="34" charset="0"/>
              </a:rPr>
              <a:t>interculturalidad </a:t>
            </a:r>
            <a:r>
              <a:rPr lang="es-ES" sz="1400" dirty="0" smtClean="0">
                <a:latin typeface="Verdana" pitchFamily="34" charset="0"/>
                <a:ea typeface="Verdana" pitchFamily="34" charset="0"/>
                <a:cs typeface="Verdana" pitchFamily="34" charset="0"/>
              </a:rPr>
              <a:t>es multidimensional, trasciende </a:t>
            </a:r>
            <a:r>
              <a:rPr lang="es-ES" sz="1400" dirty="0">
                <a:latin typeface="Verdana" pitchFamily="34" charset="0"/>
                <a:ea typeface="Verdana" pitchFamily="34" charset="0"/>
                <a:cs typeface="Verdana" pitchFamily="34" charset="0"/>
              </a:rPr>
              <a:t>el nivel relacional, de convivencia y tolerancia, cuestiona las relaciones de poder, las asimetrías y desigualdades y, visibiliza la conflictividad en distintos niveles: personal, social y global.</a:t>
            </a:r>
            <a:endParaRPr lang="es-BO" sz="1400" dirty="0">
              <a:latin typeface="Verdana" pitchFamily="34" charset="0"/>
              <a:ea typeface="Verdana" pitchFamily="34" charset="0"/>
              <a:cs typeface="Verdana" pitchFamily="34" charset="0"/>
            </a:endParaRPr>
          </a:p>
          <a:p>
            <a:pPr algn="just"/>
            <a:r>
              <a:rPr lang="es-ES" sz="1400" dirty="0">
                <a:latin typeface="Verdana" pitchFamily="34" charset="0"/>
                <a:ea typeface="Verdana" pitchFamily="34" charset="0"/>
                <a:cs typeface="Verdana" pitchFamily="34" charset="0"/>
              </a:rPr>
              <a:t>La </a:t>
            </a:r>
            <a:r>
              <a:rPr lang="es-ES" sz="1400" dirty="0" err="1">
                <a:latin typeface="Verdana" pitchFamily="34" charset="0"/>
                <a:ea typeface="Verdana" pitchFamily="34" charset="0"/>
                <a:cs typeface="Verdana" pitchFamily="34" charset="0"/>
              </a:rPr>
              <a:t>interculturalización</a:t>
            </a:r>
            <a:r>
              <a:rPr lang="es-ES" sz="1400" dirty="0">
                <a:latin typeface="Verdana" pitchFamily="34" charset="0"/>
                <a:ea typeface="Verdana" pitchFamily="34" charset="0"/>
                <a:cs typeface="Verdana" pitchFamily="34" charset="0"/>
              </a:rPr>
              <a:t> de la universidad significa </a:t>
            </a:r>
            <a:r>
              <a:rPr lang="es-ES" sz="1400" dirty="0" smtClean="0">
                <a:latin typeface="Verdana" pitchFamily="34" charset="0"/>
                <a:ea typeface="Verdana" pitchFamily="34" charset="0"/>
                <a:cs typeface="Verdana" pitchFamily="34" charset="0"/>
              </a:rPr>
              <a:t>inclusión </a:t>
            </a:r>
            <a:r>
              <a:rPr lang="es-ES" sz="1400" dirty="0">
                <a:latin typeface="Verdana" pitchFamily="34" charset="0"/>
                <a:ea typeface="Verdana" pitchFamily="34" charset="0"/>
                <a:cs typeface="Verdana" pitchFamily="34" charset="0"/>
              </a:rPr>
              <a:t>de los diversos sectores poblacionales históricamente excluidos, </a:t>
            </a:r>
            <a:r>
              <a:rPr lang="es-ES" sz="1400" dirty="0" err="1" smtClean="0">
                <a:latin typeface="Verdana" pitchFamily="34" charset="0"/>
                <a:ea typeface="Verdana" pitchFamily="34" charset="0"/>
                <a:cs typeface="Verdana" pitchFamily="34" charset="0"/>
              </a:rPr>
              <a:t>visibilización</a:t>
            </a:r>
            <a:r>
              <a:rPr lang="es-ES" sz="1400" dirty="0" smtClean="0">
                <a:latin typeface="Verdana" pitchFamily="34" charset="0"/>
                <a:ea typeface="Verdana" pitchFamily="34" charset="0"/>
                <a:cs typeface="Verdana" pitchFamily="34" charset="0"/>
              </a:rPr>
              <a:t> </a:t>
            </a:r>
            <a:r>
              <a:rPr lang="es-ES" sz="1400" dirty="0">
                <a:latin typeface="Verdana" pitchFamily="34" charset="0"/>
                <a:ea typeface="Verdana" pitchFamily="34" charset="0"/>
                <a:cs typeface="Verdana" pitchFamily="34" charset="0"/>
              </a:rPr>
              <a:t>de </a:t>
            </a:r>
            <a:r>
              <a:rPr lang="es-ES" sz="1400" dirty="0" smtClean="0">
                <a:latin typeface="Verdana" pitchFamily="34" charset="0"/>
                <a:ea typeface="Verdana" pitchFamily="34" charset="0"/>
                <a:cs typeface="Verdana" pitchFamily="34" charset="0"/>
              </a:rPr>
              <a:t>diversidad </a:t>
            </a:r>
            <a:r>
              <a:rPr lang="es-ES" sz="1400" dirty="0">
                <a:latin typeface="Verdana" pitchFamily="34" charset="0"/>
                <a:ea typeface="Verdana" pitchFamily="34" charset="0"/>
                <a:cs typeface="Verdana" pitchFamily="34" charset="0"/>
              </a:rPr>
              <a:t>lingüística cultural en sus aulas, </a:t>
            </a:r>
            <a:r>
              <a:rPr lang="es-ES" sz="1400" dirty="0" smtClean="0">
                <a:latin typeface="Verdana" pitchFamily="34" charset="0"/>
                <a:ea typeface="Verdana" pitchFamily="34" charset="0"/>
                <a:cs typeface="Verdana" pitchFamily="34" charset="0"/>
              </a:rPr>
              <a:t>cambio </a:t>
            </a:r>
            <a:r>
              <a:rPr lang="es-ES" sz="1400" dirty="0">
                <a:latin typeface="Verdana" pitchFamily="34" charset="0"/>
                <a:ea typeface="Verdana" pitchFamily="34" charset="0"/>
                <a:cs typeface="Verdana" pitchFamily="34" charset="0"/>
              </a:rPr>
              <a:t>de </a:t>
            </a:r>
            <a:r>
              <a:rPr lang="es-ES" sz="1400" dirty="0" smtClean="0">
                <a:latin typeface="Verdana" pitchFamily="34" charset="0"/>
                <a:ea typeface="Verdana" pitchFamily="34" charset="0"/>
                <a:cs typeface="Verdana" pitchFamily="34" charset="0"/>
              </a:rPr>
              <a:t>noción </a:t>
            </a:r>
            <a:r>
              <a:rPr lang="es-ES" sz="1400" dirty="0">
                <a:latin typeface="Verdana" pitchFamily="34" charset="0"/>
                <a:ea typeface="Verdana" pitchFamily="34" charset="0"/>
                <a:cs typeface="Verdana" pitchFamily="34" charset="0"/>
              </a:rPr>
              <a:t>de currículo, </a:t>
            </a:r>
            <a:r>
              <a:rPr lang="es-ES" sz="1400" dirty="0" smtClean="0">
                <a:latin typeface="Verdana" pitchFamily="34" charset="0"/>
                <a:ea typeface="Verdana" pitchFamily="34" charset="0"/>
                <a:cs typeface="Verdana" pitchFamily="34" charset="0"/>
              </a:rPr>
              <a:t>diversificación </a:t>
            </a:r>
            <a:r>
              <a:rPr lang="es-ES" sz="1400" dirty="0">
                <a:latin typeface="Verdana" pitchFamily="34" charset="0"/>
                <a:ea typeface="Verdana" pitchFamily="34" charset="0"/>
                <a:cs typeface="Verdana" pitchFamily="34" charset="0"/>
              </a:rPr>
              <a:t>de sistemas de conocimiento </a:t>
            </a:r>
            <a:r>
              <a:rPr lang="es-ES" sz="1400" dirty="0" smtClean="0">
                <a:latin typeface="Verdana" pitchFamily="34" charset="0"/>
                <a:ea typeface="Verdana" pitchFamily="34" charset="0"/>
                <a:cs typeface="Verdana" pitchFamily="34" charset="0"/>
              </a:rPr>
              <a:t>y metodologías </a:t>
            </a:r>
            <a:r>
              <a:rPr lang="es-ES" sz="1400" dirty="0">
                <a:latin typeface="Verdana" pitchFamily="34" charset="0"/>
                <a:ea typeface="Verdana" pitchFamily="34" charset="0"/>
                <a:cs typeface="Verdana" pitchFamily="34" charset="0"/>
              </a:rPr>
              <a:t>de construcción de conocimientos. </a:t>
            </a:r>
            <a:endParaRPr lang="es-ES" sz="1400" dirty="0" smtClean="0">
              <a:latin typeface="Verdana" pitchFamily="34" charset="0"/>
              <a:ea typeface="Verdana" pitchFamily="34" charset="0"/>
              <a:cs typeface="Verdana" pitchFamily="34" charset="0"/>
            </a:endParaRPr>
          </a:p>
          <a:p>
            <a:pPr algn="just"/>
            <a:r>
              <a:rPr lang="es-ES" sz="1400" dirty="0" smtClean="0">
                <a:latin typeface="Verdana" pitchFamily="34" charset="0"/>
                <a:ea typeface="Verdana" pitchFamily="34" charset="0"/>
                <a:cs typeface="Verdana" pitchFamily="34" charset="0"/>
              </a:rPr>
              <a:t>La </a:t>
            </a:r>
            <a:r>
              <a:rPr lang="es-ES" sz="1400" dirty="0" err="1">
                <a:latin typeface="Verdana" pitchFamily="34" charset="0"/>
                <a:ea typeface="Verdana" pitchFamily="34" charset="0"/>
                <a:cs typeface="Verdana" pitchFamily="34" charset="0"/>
              </a:rPr>
              <a:t>interculturalización</a:t>
            </a:r>
            <a:r>
              <a:rPr lang="es-ES" sz="1400" dirty="0">
                <a:latin typeface="Verdana" pitchFamily="34" charset="0"/>
                <a:ea typeface="Verdana" pitchFamily="34" charset="0"/>
                <a:cs typeface="Verdana" pitchFamily="34" charset="0"/>
              </a:rPr>
              <a:t> de la universidad exige el descentramiento epistemológico. Es decir, requiere de la relocalización del conocimiento universal y el reposicionamiento del conocimiento indígena. </a:t>
            </a:r>
            <a:endParaRPr lang="es-BO" sz="1400" dirty="0">
              <a:latin typeface="Verdana" pitchFamily="34" charset="0"/>
              <a:ea typeface="Verdana" pitchFamily="34" charset="0"/>
              <a:cs typeface="Verdana" pitchFamily="34" charset="0"/>
            </a:endParaRPr>
          </a:p>
          <a:p>
            <a:pPr algn="just"/>
            <a:r>
              <a:rPr lang="es-ES" sz="1400" dirty="0" err="1" smtClean="0">
                <a:latin typeface="Verdana" pitchFamily="34" charset="0"/>
                <a:ea typeface="Verdana" pitchFamily="34" charset="0"/>
                <a:cs typeface="Verdana" pitchFamily="34" charset="0"/>
              </a:rPr>
              <a:t>Interculturalización</a:t>
            </a:r>
            <a:r>
              <a:rPr lang="es-ES" sz="1400" dirty="0" smtClean="0">
                <a:latin typeface="Verdana" pitchFamily="34" charset="0"/>
                <a:ea typeface="Verdana" pitchFamily="34" charset="0"/>
                <a:cs typeface="Verdana" pitchFamily="34" charset="0"/>
              </a:rPr>
              <a:t> </a:t>
            </a:r>
            <a:r>
              <a:rPr lang="es-ES" sz="1400" dirty="0">
                <a:latin typeface="Verdana" pitchFamily="34" charset="0"/>
                <a:ea typeface="Verdana" pitchFamily="34" charset="0"/>
                <a:cs typeface="Verdana" pitchFamily="34" charset="0"/>
              </a:rPr>
              <a:t>plena de la </a:t>
            </a:r>
            <a:r>
              <a:rPr lang="es-ES" sz="1400" dirty="0" smtClean="0">
                <a:latin typeface="Verdana" pitchFamily="34" charset="0"/>
                <a:ea typeface="Verdana" pitchFamily="34" charset="0"/>
                <a:cs typeface="Verdana" pitchFamily="34" charset="0"/>
              </a:rPr>
              <a:t>universidad requiere transformaciones profundas en dimensiones pedagógica e institucional</a:t>
            </a:r>
            <a:r>
              <a:rPr lang="es-ES" sz="1400" dirty="0">
                <a:latin typeface="Verdana" pitchFamily="34" charset="0"/>
                <a:ea typeface="Verdana" pitchFamily="34" charset="0"/>
                <a:cs typeface="Verdana" pitchFamily="34" charset="0"/>
              </a:rPr>
              <a:t>.</a:t>
            </a:r>
            <a:endParaRPr lang="es-BO" sz="1400" dirty="0">
              <a:latin typeface="Verdana" pitchFamily="34" charset="0"/>
              <a:ea typeface="Verdana" pitchFamily="34" charset="0"/>
              <a:cs typeface="Verdana" pitchFamily="34" charset="0"/>
            </a:endParaRPr>
          </a:p>
          <a:p>
            <a:pPr algn="just"/>
            <a:r>
              <a:rPr lang="es-ES" sz="1400" dirty="0">
                <a:latin typeface="Verdana" pitchFamily="34" charset="0"/>
                <a:ea typeface="Verdana" pitchFamily="34" charset="0"/>
                <a:cs typeface="Verdana" pitchFamily="34" charset="0"/>
              </a:rPr>
              <a:t>La </a:t>
            </a:r>
            <a:r>
              <a:rPr lang="es-ES" sz="1400" dirty="0" err="1">
                <a:latin typeface="Verdana" pitchFamily="34" charset="0"/>
                <a:ea typeface="Verdana" pitchFamily="34" charset="0"/>
                <a:cs typeface="Verdana" pitchFamily="34" charset="0"/>
              </a:rPr>
              <a:t>interculrturalización</a:t>
            </a:r>
            <a:r>
              <a:rPr lang="es-ES" sz="1400" dirty="0">
                <a:latin typeface="Verdana" pitchFamily="34" charset="0"/>
                <a:ea typeface="Verdana" pitchFamily="34" charset="0"/>
                <a:cs typeface="Verdana" pitchFamily="34" charset="0"/>
              </a:rPr>
              <a:t> de la universidad desde abajo, con la participación activa de los protagonistas, </a:t>
            </a:r>
            <a:r>
              <a:rPr lang="es-ES" sz="1400" dirty="0" smtClean="0">
                <a:latin typeface="Verdana" pitchFamily="34" charset="0"/>
                <a:ea typeface="Verdana" pitchFamily="34" charset="0"/>
                <a:cs typeface="Verdana" pitchFamily="34" charset="0"/>
              </a:rPr>
              <a:t>no imposición </a:t>
            </a:r>
            <a:r>
              <a:rPr lang="es-ES" sz="1400" dirty="0">
                <a:latin typeface="Verdana" pitchFamily="34" charset="0"/>
                <a:ea typeface="Verdana" pitchFamily="34" charset="0"/>
                <a:cs typeface="Verdana" pitchFamily="34" charset="0"/>
              </a:rPr>
              <a:t>de leyes o </a:t>
            </a:r>
            <a:r>
              <a:rPr lang="es-ES" sz="1400" dirty="0" smtClean="0">
                <a:latin typeface="Verdana" pitchFamily="34" charset="0"/>
                <a:ea typeface="Verdana" pitchFamily="34" charset="0"/>
                <a:cs typeface="Verdana" pitchFamily="34" charset="0"/>
              </a:rPr>
              <a:t>normas.</a:t>
            </a:r>
            <a:endParaRPr lang="es-BO" sz="14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42036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78098"/>
          </a:xfrm>
        </p:spPr>
        <p:txBody>
          <a:bodyPr>
            <a:normAutofit/>
          </a:bodyPr>
          <a:lstStyle/>
          <a:p>
            <a:pPr lvl="0"/>
            <a:r>
              <a:rPr lang="es-ES" sz="2000" b="1" dirty="0" smtClean="0">
                <a:latin typeface="Verdana" pitchFamily="34" charset="0"/>
                <a:ea typeface="Verdana" pitchFamily="34" charset="0"/>
                <a:cs typeface="Verdana" pitchFamily="34" charset="0"/>
              </a:rPr>
              <a:t>Recomendaciones</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1052736"/>
            <a:ext cx="7632848" cy="5073427"/>
          </a:xfrm>
        </p:spPr>
        <p:txBody>
          <a:bodyPr>
            <a:noAutofit/>
          </a:bodyPr>
          <a:lstStyle/>
          <a:p>
            <a:pPr marL="0" indent="0" algn="just">
              <a:buNone/>
            </a:pPr>
            <a:r>
              <a:rPr lang="es-ES" sz="1400" dirty="0" smtClean="0">
                <a:latin typeface="Verdana" pitchFamily="34" charset="0"/>
                <a:ea typeface="Verdana" pitchFamily="34" charset="0"/>
                <a:cs typeface="Verdana" pitchFamily="34" charset="0"/>
              </a:rPr>
              <a:t>El </a:t>
            </a:r>
            <a:r>
              <a:rPr lang="es-ES" sz="1400" dirty="0">
                <a:latin typeface="Verdana" pitchFamily="34" charset="0"/>
                <a:ea typeface="Verdana" pitchFamily="34" charset="0"/>
                <a:cs typeface="Verdana" pitchFamily="34" charset="0"/>
              </a:rPr>
              <a:t>proceso de </a:t>
            </a:r>
            <a:r>
              <a:rPr lang="es-ES" sz="1400" dirty="0" err="1">
                <a:latin typeface="Verdana" pitchFamily="34" charset="0"/>
                <a:ea typeface="Verdana" pitchFamily="34" charset="0"/>
                <a:cs typeface="Verdana" pitchFamily="34" charset="0"/>
              </a:rPr>
              <a:t>interculturalización</a:t>
            </a:r>
            <a:r>
              <a:rPr lang="es-ES" sz="1400" dirty="0">
                <a:latin typeface="Verdana" pitchFamily="34" charset="0"/>
                <a:ea typeface="Verdana" pitchFamily="34" charset="0"/>
                <a:cs typeface="Verdana" pitchFamily="34" charset="0"/>
              </a:rPr>
              <a:t> de la universidad debe contemplar:</a:t>
            </a:r>
            <a:endParaRPr lang="es-BO" sz="1400" dirty="0">
              <a:latin typeface="Verdana" pitchFamily="34" charset="0"/>
              <a:ea typeface="Verdana" pitchFamily="34" charset="0"/>
              <a:cs typeface="Verdana" pitchFamily="34" charset="0"/>
            </a:endParaRPr>
          </a:p>
          <a:p>
            <a:pPr lvl="0" algn="just"/>
            <a:r>
              <a:rPr lang="es-ES" sz="1400" dirty="0">
                <a:latin typeface="Verdana" pitchFamily="34" charset="0"/>
                <a:ea typeface="Verdana" pitchFamily="34" charset="0"/>
                <a:cs typeface="Verdana" pitchFamily="34" charset="0"/>
              </a:rPr>
              <a:t>La participación activa, efectiva y permanente de los actores: estudiantes, docentes, personal administrativo y representantes sociales en los procesos de concepción, diseño, ejecución, monitoreo y evaluación. Esto generará compromiso y militancia de los mismos en todo el quehacer de la universidad.</a:t>
            </a:r>
            <a:endParaRPr lang="es-BO" sz="1400" dirty="0">
              <a:latin typeface="Verdana" pitchFamily="34" charset="0"/>
              <a:ea typeface="Verdana" pitchFamily="34" charset="0"/>
              <a:cs typeface="Verdana" pitchFamily="34" charset="0"/>
            </a:endParaRPr>
          </a:p>
          <a:p>
            <a:pPr lvl="0" algn="just"/>
            <a:r>
              <a:rPr lang="es-ES" sz="1400" dirty="0">
                <a:latin typeface="Verdana" pitchFamily="34" charset="0"/>
                <a:ea typeface="Verdana" pitchFamily="34" charset="0"/>
                <a:cs typeface="Verdana" pitchFamily="34" charset="0"/>
              </a:rPr>
              <a:t>La estrategia de trabajo en red es fundamental. Las universidades son cada vez más fuertes académicamente, en la medida en que apuestan por un trabajo en red.</a:t>
            </a:r>
            <a:endParaRPr lang="es-BO" sz="1400" dirty="0">
              <a:latin typeface="Verdana" pitchFamily="34" charset="0"/>
              <a:ea typeface="Verdana" pitchFamily="34" charset="0"/>
              <a:cs typeface="Verdana" pitchFamily="34" charset="0"/>
            </a:endParaRPr>
          </a:p>
          <a:p>
            <a:pPr lvl="0" algn="just"/>
            <a:r>
              <a:rPr lang="es-ES" sz="1400" dirty="0">
                <a:latin typeface="Verdana" pitchFamily="34" charset="0"/>
                <a:ea typeface="Verdana" pitchFamily="34" charset="0"/>
                <a:cs typeface="Verdana" pitchFamily="34" charset="0"/>
              </a:rPr>
              <a:t>Constituirse en un espacio en el que diferentes formas culturales de producción de conocimiento puedan convivir sin quedar sometidos a la hegemonía única de la ciencia y su aplicación técnica.</a:t>
            </a:r>
            <a:endParaRPr lang="es-BO" sz="1400" dirty="0">
              <a:latin typeface="Verdana" pitchFamily="34" charset="0"/>
              <a:ea typeface="Verdana" pitchFamily="34" charset="0"/>
              <a:cs typeface="Verdana" pitchFamily="34" charset="0"/>
            </a:endParaRPr>
          </a:p>
          <a:p>
            <a:pPr lvl="0" algn="just"/>
            <a:r>
              <a:rPr lang="es-ES" sz="1400" dirty="0">
                <a:latin typeface="Verdana" pitchFamily="34" charset="0"/>
                <a:ea typeface="Verdana" pitchFamily="34" charset="0"/>
                <a:cs typeface="Verdana" pitchFamily="34" charset="0"/>
              </a:rPr>
              <a:t>Cuestionar lo establecido y apostar por el pluralismo epistémico. Es decir, cuestionar las posturas positivistas que priman en casi todas las universidades y el carácter de universalidad asignado al conocimiento occidental hegemónico.</a:t>
            </a:r>
            <a:endParaRPr lang="es-BO" sz="1400" dirty="0">
              <a:latin typeface="Verdana" pitchFamily="34" charset="0"/>
              <a:ea typeface="Verdana" pitchFamily="34" charset="0"/>
              <a:cs typeface="Verdana" pitchFamily="34" charset="0"/>
            </a:endParaRPr>
          </a:p>
          <a:p>
            <a:pPr lvl="0" algn="just"/>
            <a:r>
              <a:rPr lang="es-ES" sz="1400" dirty="0">
                <a:latin typeface="Verdana" pitchFamily="34" charset="0"/>
                <a:ea typeface="Verdana" pitchFamily="34" charset="0"/>
                <a:cs typeface="Verdana" pitchFamily="34" charset="0"/>
              </a:rPr>
              <a:t>Promoción de diseños curriculares interculturales, incorporando otras tradiciones de conocimiento de los pueblos indígenas, de los aprendices de oficios y otros que no están inscritos en la lógica de la ciencia universal</a:t>
            </a:r>
            <a:r>
              <a:rPr lang="es-ES" sz="1400" dirty="0" smtClean="0">
                <a:latin typeface="Verdana" pitchFamily="34" charset="0"/>
                <a:ea typeface="Verdana" pitchFamily="34" charset="0"/>
                <a:cs typeface="Verdana" pitchFamily="34" charset="0"/>
              </a:rPr>
              <a:t>.</a:t>
            </a:r>
          </a:p>
          <a:p>
            <a:pPr lvl="0" algn="just"/>
            <a:r>
              <a:rPr lang="es-ES" sz="1400" dirty="0" smtClean="0">
                <a:latin typeface="Verdana" pitchFamily="34" charset="0"/>
                <a:ea typeface="Verdana" pitchFamily="34" charset="0"/>
                <a:cs typeface="Verdana" pitchFamily="34" charset="0"/>
              </a:rPr>
              <a:t>Contribuir al ejercicio y defensa de los derechos lingüísticos y culturales. Para ello, urge establecer formas, espacios y estrategias de develación de la diversidad y de la pluralidad y el análisis crítico del carácter multiétnico, pluricultural y multilingüe de Bolivia y de la región.</a:t>
            </a:r>
            <a:endParaRPr lang="es-BO" sz="1400" dirty="0" smtClean="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645444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764704"/>
            <a:ext cx="7488832" cy="4958365"/>
          </a:xfrm>
        </p:spPr>
        <p:txBody>
          <a:bodyPr>
            <a:normAutofit fontScale="85000" lnSpcReduction="10000"/>
          </a:bodyPr>
          <a:lstStyle/>
          <a:p>
            <a:pPr lvl="0" algn="just"/>
            <a:r>
              <a:rPr lang="es-ES" sz="2000" dirty="0">
                <a:latin typeface="Verdana" pitchFamily="34" charset="0"/>
                <a:ea typeface="Verdana" pitchFamily="34" charset="0"/>
                <a:cs typeface="Verdana" pitchFamily="34" charset="0"/>
              </a:rPr>
              <a:t>Asumir un rol protagónico en el debate abierto, sincero y amplio de las políticas educativas, lingüísticas y culturales.</a:t>
            </a:r>
            <a:endParaRPr lang="es-BO" sz="2000" dirty="0">
              <a:latin typeface="Verdana" pitchFamily="34" charset="0"/>
              <a:ea typeface="Verdana" pitchFamily="34" charset="0"/>
              <a:cs typeface="Verdana" pitchFamily="34" charset="0"/>
            </a:endParaRPr>
          </a:p>
          <a:p>
            <a:pPr lvl="0" algn="just"/>
            <a:r>
              <a:rPr lang="es-ES" sz="2000" dirty="0">
                <a:latin typeface="Verdana" pitchFamily="34" charset="0"/>
                <a:ea typeface="Verdana" pitchFamily="34" charset="0"/>
                <a:cs typeface="Verdana" pitchFamily="34" charset="0"/>
              </a:rPr>
              <a:t>Al interior de la universidad, se debe establecer espacios de reflexión sobre las ventajas y conveniencia social, cultural y pedagógica de recurrir a los saberes y conocimientos de los pueblos indígenas en la formación de los profesionales.</a:t>
            </a:r>
            <a:endParaRPr lang="es-BO" sz="2000" dirty="0">
              <a:latin typeface="Verdana" pitchFamily="34" charset="0"/>
              <a:ea typeface="Verdana" pitchFamily="34" charset="0"/>
              <a:cs typeface="Verdana" pitchFamily="34" charset="0"/>
            </a:endParaRPr>
          </a:p>
          <a:p>
            <a:pPr lvl="0" algn="just"/>
            <a:r>
              <a:rPr lang="es-ES" sz="2000" dirty="0">
                <a:latin typeface="Verdana" pitchFamily="34" charset="0"/>
                <a:ea typeface="Verdana" pitchFamily="34" charset="0"/>
                <a:cs typeface="Verdana" pitchFamily="34" charset="0"/>
              </a:rPr>
              <a:t>Desarrollar estudios conjuntos sobre las demandas, necesidades y expectativas de formación de las comunidades y pueblos indígenas, así como de la sociedad en general. Esto permitirá develar si las familias, jóvenes, padres de familia, etc., ven por conveniente la incorporación de los saberes, conocimientos y lenguas en las universidades. Esto porque los jóvenes son quienes se perfilan para seguir carreras tradicionales como abogacía, medicina, etc. Carreras coloniales. Ojo con la representación que se tiene acerca de la universidad.</a:t>
            </a:r>
            <a:endParaRPr lang="es-BO" sz="2000" dirty="0">
              <a:latin typeface="Verdana" pitchFamily="34" charset="0"/>
              <a:ea typeface="Verdana" pitchFamily="34" charset="0"/>
              <a:cs typeface="Verdana" pitchFamily="34" charset="0"/>
            </a:endParaRPr>
          </a:p>
          <a:p>
            <a:pPr algn="just"/>
            <a:r>
              <a:rPr lang="es-ES" sz="2000" dirty="0">
                <a:latin typeface="Verdana" pitchFamily="34" charset="0"/>
                <a:ea typeface="Verdana" pitchFamily="34" charset="0"/>
                <a:cs typeface="Verdana" pitchFamily="34" charset="0"/>
              </a:rPr>
              <a:t>Urge transformar la formación docente, los diseños curriculares de las carreras y el sistema de gestión.</a:t>
            </a:r>
            <a:endParaRPr lang="es-BO" sz="2000" dirty="0">
              <a:latin typeface="Verdana" pitchFamily="34" charset="0"/>
              <a:ea typeface="Verdana" pitchFamily="34" charset="0"/>
              <a:cs typeface="Verdana" pitchFamily="34" charset="0"/>
            </a:endParaRPr>
          </a:p>
          <a:p>
            <a:endParaRPr lang="es-BO" dirty="0"/>
          </a:p>
        </p:txBody>
      </p:sp>
    </p:spTree>
    <p:extLst>
      <p:ext uri="{BB962C8B-B14F-4D97-AF65-F5344CB8AC3E}">
        <p14:creationId xmlns:p14="http://schemas.microsoft.com/office/powerpoint/2010/main" val="4481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5121"/>
            <a:ext cx="8229600" cy="706090"/>
          </a:xfrm>
        </p:spPr>
        <p:txBody>
          <a:bodyPr>
            <a:normAutofit/>
          </a:bodyPr>
          <a:lstStyle/>
          <a:p>
            <a:r>
              <a:rPr lang="es-BO" sz="2400" b="1" dirty="0" smtClean="0">
                <a:latin typeface="Verdana" pitchFamily="34" charset="0"/>
                <a:ea typeface="Verdana" pitchFamily="34" charset="0"/>
                <a:cs typeface="Verdana" pitchFamily="34" charset="0"/>
              </a:rPr>
              <a:t>Aspectos a considerar</a:t>
            </a:r>
            <a:endParaRPr lang="es-BO" sz="2400" b="1"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692696"/>
            <a:ext cx="7632848" cy="5616624"/>
          </a:xfrm>
        </p:spPr>
        <p:txBody>
          <a:bodyPr/>
          <a:lstStyle/>
          <a:p>
            <a:r>
              <a:rPr lang="es-BO" dirty="0" smtClean="0"/>
              <a:t>Diversidad </a:t>
            </a:r>
            <a:r>
              <a:rPr lang="es-BO" dirty="0" err="1" smtClean="0"/>
              <a:t>linguistica</a:t>
            </a:r>
            <a:r>
              <a:rPr lang="es-BO" dirty="0" smtClean="0"/>
              <a:t> y cultural en América Latina.</a:t>
            </a:r>
          </a:p>
          <a:p>
            <a:r>
              <a:rPr lang="es-BO" dirty="0" smtClean="0"/>
              <a:t>La diversidad y la educación superior.</a:t>
            </a:r>
          </a:p>
          <a:p>
            <a:r>
              <a:rPr lang="es-BO" dirty="0" smtClean="0"/>
              <a:t>Los cuestionamientos epistemológicos a la ES.</a:t>
            </a:r>
          </a:p>
          <a:p>
            <a:r>
              <a:rPr lang="es-BO" dirty="0" smtClean="0"/>
              <a:t>Lo que se espera de la ES.</a:t>
            </a:r>
          </a:p>
          <a:p>
            <a:r>
              <a:rPr lang="es-BO" dirty="0" smtClean="0"/>
              <a:t>La educación Superior en Bolivia.</a:t>
            </a:r>
          </a:p>
          <a:p>
            <a:r>
              <a:rPr lang="es-BO" dirty="0" smtClean="0"/>
              <a:t>El caso de la UMSS y de la FHCE</a:t>
            </a:r>
          </a:p>
          <a:p>
            <a:r>
              <a:rPr lang="es-BO" dirty="0" smtClean="0"/>
              <a:t>El caso del PROEIB Andes: pistas de </a:t>
            </a:r>
            <a:r>
              <a:rPr lang="es-BO" dirty="0" err="1" smtClean="0"/>
              <a:t>interculturalización</a:t>
            </a:r>
            <a:r>
              <a:rPr lang="es-BO" dirty="0" smtClean="0"/>
              <a:t> desde abajo.</a:t>
            </a:r>
          </a:p>
          <a:p>
            <a:r>
              <a:rPr lang="es-BO" dirty="0" smtClean="0"/>
              <a:t>Reflexiones de la experiencia</a:t>
            </a:r>
          </a:p>
          <a:p>
            <a:r>
              <a:rPr lang="es-BO" dirty="0" smtClean="0"/>
              <a:t>Conclusiones</a:t>
            </a:r>
          </a:p>
          <a:p>
            <a:r>
              <a:rPr lang="es-BO" dirty="0" smtClean="0"/>
              <a:t>Recomendaciones.</a:t>
            </a:r>
          </a:p>
        </p:txBody>
      </p:sp>
    </p:spTree>
    <p:extLst>
      <p:ext uri="{BB962C8B-B14F-4D97-AF65-F5344CB8AC3E}">
        <p14:creationId xmlns:p14="http://schemas.microsoft.com/office/powerpoint/2010/main" val="2865212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Effect transition="in" filter="fade">
                                      <p:cBhvr>
                                        <p:cTn id="56" dur="1000"/>
                                        <p:tgtEl>
                                          <p:spTgt spid="3">
                                            <p:txEl>
                                              <p:pRg st="6" end="6"/>
                                            </p:txEl>
                                          </p:spTgt>
                                        </p:tgtEl>
                                      </p:cBhvr>
                                    </p:animEffect>
                                    <p:anim calcmode="lin" valueType="num">
                                      <p:cBhvr>
                                        <p:cTn id="5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8" end="8"/>
                                            </p:txEl>
                                          </p:spTgt>
                                        </p:tgtEl>
                                        <p:attrNameLst>
                                          <p:attrName>style.visibility</p:attrName>
                                        </p:attrNameLst>
                                      </p:cBhvr>
                                      <p:to>
                                        <p:strVal val="visible"/>
                                      </p:to>
                                    </p:set>
                                    <p:animEffect transition="in" filter="fade">
                                      <p:cBhvr>
                                        <p:cTn id="70" dur="1000"/>
                                        <p:tgtEl>
                                          <p:spTgt spid="3">
                                            <p:txEl>
                                              <p:pRg st="8" end="8"/>
                                            </p:txEl>
                                          </p:spTgt>
                                        </p:tgtEl>
                                      </p:cBhvr>
                                    </p:animEffect>
                                    <p:anim calcmode="lin" valueType="num">
                                      <p:cBhvr>
                                        <p:cTn id="7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9" end="9"/>
                                            </p:txEl>
                                          </p:spTgt>
                                        </p:tgtEl>
                                        <p:attrNameLst>
                                          <p:attrName>style.visibility</p:attrName>
                                        </p:attrNameLst>
                                      </p:cBhvr>
                                      <p:to>
                                        <p:strVal val="visible"/>
                                      </p:to>
                                    </p:set>
                                    <p:animEffect transition="in" filter="fade">
                                      <p:cBhvr>
                                        <p:cTn id="77" dur="1000"/>
                                        <p:tgtEl>
                                          <p:spTgt spid="3">
                                            <p:txEl>
                                              <p:pRg st="9" end="9"/>
                                            </p:txEl>
                                          </p:spTgt>
                                        </p:tgtEl>
                                      </p:cBhvr>
                                    </p:animEffect>
                                    <p:anim calcmode="lin" valueType="num">
                                      <p:cBhvr>
                                        <p:cTn id="7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548680"/>
          </a:xfrm>
        </p:spPr>
        <p:txBody>
          <a:bodyPr>
            <a:normAutofit/>
          </a:bodyPr>
          <a:lstStyle/>
          <a:p>
            <a:pPr lvl="0"/>
            <a:r>
              <a:rPr lang="es-ES" sz="2000" b="1" dirty="0">
                <a:latin typeface="Verdana" pitchFamily="34" charset="0"/>
                <a:ea typeface="Verdana" pitchFamily="34" charset="0"/>
                <a:cs typeface="Verdana" pitchFamily="34" charset="0"/>
              </a:rPr>
              <a:t>La diversidad lingüística y cultural en América </a:t>
            </a:r>
            <a:r>
              <a:rPr lang="es-ES" sz="2000" b="1" dirty="0" smtClean="0">
                <a:latin typeface="Verdana" pitchFamily="34" charset="0"/>
                <a:ea typeface="Verdana" pitchFamily="34" charset="0"/>
                <a:cs typeface="Verdana" pitchFamily="34" charset="0"/>
              </a:rPr>
              <a:t>Latina</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764704"/>
            <a:ext cx="7632848" cy="5361459"/>
          </a:xfrm>
        </p:spPr>
        <p:txBody>
          <a:bodyPr>
            <a:noAutofit/>
          </a:bodyPr>
          <a:lstStyle/>
          <a:p>
            <a:pPr algn="just"/>
            <a:r>
              <a:rPr lang="es-ES" sz="1400" dirty="0" smtClean="0">
                <a:latin typeface="Verdana" pitchFamily="34" charset="0"/>
                <a:ea typeface="Verdana" pitchFamily="34" charset="0"/>
                <a:cs typeface="Verdana" pitchFamily="34" charset="0"/>
              </a:rPr>
              <a:t>La diversidad en Latinoamérica es innegable. Se traduce en su </a:t>
            </a:r>
            <a:r>
              <a:rPr lang="es-ES" sz="1400" dirty="0">
                <a:latin typeface="Verdana" pitchFamily="34" charset="0"/>
                <a:ea typeface="Verdana" pitchFamily="34" charset="0"/>
                <a:cs typeface="Verdana" pitchFamily="34" charset="0"/>
              </a:rPr>
              <a:t>carácter multiétnico, pluricultural y multilingüe contra todo pronóstico </a:t>
            </a:r>
            <a:r>
              <a:rPr lang="es-ES" sz="1400" dirty="0" err="1" smtClean="0">
                <a:latin typeface="Verdana" pitchFamily="34" charset="0"/>
                <a:ea typeface="Verdana" pitchFamily="34" charset="0"/>
                <a:cs typeface="Verdana" pitchFamily="34" charset="0"/>
              </a:rPr>
              <a:t>uniformizador</a:t>
            </a:r>
            <a:r>
              <a:rPr lang="es-ES" sz="1400" dirty="0" smtClean="0">
                <a:latin typeface="Verdana" pitchFamily="34" charset="0"/>
                <a:ea typeface="Verdana" pitchFamily="34" charset="0"/>
                <a:cs typeface="Verdana" pitchFamily="34" charset="0"/>
              </a:rPr>
              <a:t>. Coexistencia </a:t>
            </a:r>
            <a:r>
              <a:rPr lang="es-ES" sz="1400" dirty="0">
                <a:latin typeface="Verdana" pitchFamily="34" charset="0"/>
                <a:ea typeface="Verdana" pitchFamily="34" charset="0"/>
                <a:cs typeface="Verdana" pitchFamily="34" charset="0"/>
              </a:rPr>
              <a:t>de más de 29 millones de indígenas y, con ellos, más de 500 lenguas en situaciones distintas de uso y vitalidad.</a:t>
            </a:r>
          </a:p>
          <a:p>
            <a:pPr algn="just"/>
            <a:r>
              <a:rPr lang="es-ES" sz="1400" dirty="0" smtClean="0">
                <a:latin typeface="Verdana" pitchFamily="34" charset="0"/>
                <a:ea typeface="Verdana" pitchFamily="34" charset="0"/>
                <a:cs typeface="Verdana" pitchFamily="34" charset="0"/>
              </a:rPr>
              <a:t>La </a:t>
            </a:r>
            <a:r>
              <a:rPr lang="es-ES" sz="1400" dirty="0">
                <a:latin typeface="Verdana" pitchFamily="34" charset="0"/>
                <a:ea typeface="Verdana" pitchFamily="34" charset="0"/>
                <a:cs typeface="Verdana" pitchFamily="34" charset="0"/>
              </a:rPr>
              <a:t>preocupación sobre la diversidad étnica, lingüística y cultural en Latinoamérica ha permeado el transcurrir de las transformaciones estatales en las últimas cuatro décadas</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Movimientos </a:t>
            </a:r>
            <a:r>
              <a:rPr lang="es-ES" sz="1400" dirty="0">
                <a:latin typeface="Verdana" pitchFamily="34" charset="0"/>
                <a:ea typeface="Verdana" pitchFamily="34" charset="0"/>
                <a:cs typeface="Verdana" pitchFamily="34" charset="0"/>
              </a:rPr>
              <a:t>indígenas y </a:t>
            </a:r>
            <a:r>
              <a:rPr lang="es-ES" sz="1400" dirty="0" smtClean="0">
                <a:latin typeface="Verdana" pitchFamily="34" charset="0"/>
                <a:ea typeface="Verdana" pitchFamily="34" charset="0"/>
                <a:cs typeface="Verdana" pitchFamily="34" charset="0"/>
              </a:rPr>
              <a:t>organizaciones </a:t>
            </a:r>
            <a:r>
              <a:rPr lang="es-ES" sz="1400" dirty="0">
                <a:latin typeface="Verdana" pitchFamily="34" charset="0"/>
                <a:ea typeface="Verdana" pitchFamily="34" charset="0"/>
                <a:cs typeface="Verdana" pitchFamily="34" charset="0"/>
              </a:rPr>
              <a:t>sociales de </a:t>
            </a:r>
            <a:r>
              <a:rPr lang="es-ES" sz="1400" dirty="0" smtClean="0">
                <a:latin typeface="Verdana" pitchFamily="34" charset="0"/>
                <a:ea typeface="Verdana" pitchFamily="34" charset="0"/>
                <a:cs typeface="Verdana" pitchFamily="34" charset="0"/>
              </a:rPr>
              <a:t>base han </a:t>
            </a:r>
            <a:r>
              <a:rPr lang="es-ES" sz="1400" dirty="0">
                <a:latin typeface="Verdana" pitchFamily="34" charset="0"/>
                <a:ea typeface="Verdana" pitchFamily="34" charset="0"/>
                <a:cs typeface="Verdana" pitchFamily="34" charset="0"/>
              </a:rPr>
              <a:t>cuestionado y transformado el carácter unitario y uniforme de los </a:t>
            </a:r>
            <a:r>
              <a:rPr lang="es-ES" sz="1400" dirty="0" smtClean="0">
                <a:latin typeface="Verdana" pitchFamily="34" charset="0"/>
                <a:ea typeface="Verdana" pitchFamily="34" charset="0"/>
                <a:cs typeface="Verdana" pitchFamily="34" charset="0"/>
              </a:rPr>
              <a:t>Estados-nación.</a:t>
            </a:r>
          </a:p>
          <a:p>
            <a:pPr algn="just"/>
            <a:r>
              <a:rPr lang="es-ES" sz="1400" dirty="0" smtClean="0">
                <a:latin typeface="Verdana" pitchFamily="34" charset="0"/>
                <a:ea typeface="Verdana" pitchFamily="34" charset="0"/>
                <a:cs typeface="Verdana" pitchFamily="34" charset="0"/>
              </a:rPr>
              <a:t>Normativa internacional y nacional reconoce la diversidad y los derechos de los pueblos indígenas. Convenio </a:t>
            </a:r>
            <a:r>
              <a:rPr lang="es-ES" sz="1400" dirty="0">
                <a:latin typeface="Verdana" pitchFamily="34" charset="0"/>
                <a:ea typeface="Verdana" pitchFamily="34" charset="0"/>
                <a:cs typeface="Verdana" pitchFamily="34" charset="0"/>
              </a:rPr>
              <a:t>169 de la Organización Internacional del Trabajo (1989) y la Declaración de las Naciones Unidas sobre los Derechos de los Pueblos Indígenas (2007</a:t>
            </a:r>
            <a:r>
              <a:rPr lang="es-ES" sz="1400" dirty="0" smtClean="0">
                <a:latin typeface="Verdana" pitchFamily="34" charset="0"/>
                <a:ea typeface="Verdana" pitchFamily="34" charset="0"/>
                <a:cs typeface="Verdana" pitchFamily="34" charset="0"/>
              </a:rPr>
              <a:t>)</a:t>
            </a:r>
          </a:p>
          <a:p>
            <a:pPr algn="just"/>
            <a:r>
              <a:rPr lang="es-ES" sz="1400" dirty="0" smtClean="0">
                <a:latin typeface="Verdana" pitchFamily="34" charset="0"/>
                <a:ea typeface="Verdana" pitchFamily="34" charset="0"/>
                <a:cs typeface="Verdana" pitchFamily="34" charset="0"/>
              </a:rPr>
              <a:t>Estados buscan respuestas a reivindicaciones de los pueblos indígenas y otros sectores sociales excluidos: incorporando el </a:t>
            </a:r>
            <a:r>
              <a:rPr lang="es-ES" sz="1400" dirty="0">
                <a:latin typeface="Verdana" pitchFamily="34" charset="0"/>
                <a:ea typeface="Verdana" pitchFamily="34" charset="0"/>
                <a:cs typeface="Verdana" pitchFamily="34" charset="0"/>
              </a:rPr>
              <a:t>multiculturalismo, la interculturalidad y, principalmente, la diversidad y los derechos humanos y culturales </a:t>
            </a:r>
            <a:r>
              <a:rPr lang="es-ES" sz="1400" dirty="0" smtClean="0">
                <a:latin typeface="Verdana" pitchFamily="34" charset="0"/>
                <a:ea typeface="Verdana" pitchFamily="34" charset="0"/>
                <a:cs typeface="Verdana" pitchFamily="34" charset="0"/>
              </a:rPr>
              <a:t>en sus constituciones y normas.</a:t>
            </a:r>
          </a:p>
          <a:p>
            <a:pPr algn="just"/>
            <a:r>
              <a:rPr lang="es-ES" sz="1400" dirty="0" smtClean="0">
                <a:latin typeface="Verdana" pitchFamily="34" charset="0"/>
                <a:ea typeface="Verdana" pitchFamily="34" charset="0"/>
                <a:cs typeface="Verdana" pitchFamily="34" charset="0"/>
              </a:rPr>
              <a:t>Debate </a:t>
            </a:r>
            <a:r>
              <a:rPr lang="es-ES" sz="1400" dirty="0">
                <a:latin typeface="Verdana" pitchFamily="34" charset="0"/>
                <a:ea typeface="Verdana" pitchFamily="34" charset="0"/>
                <a:cs typeface="Verdana" pitchFamily="34" charset="0"/>
              </a:rPr>
              <a:t>entre la posición </a:t>
            </a:r>
            <a:r>
              <a:rPr lang="es-ES" sz="1400" dirty="0" err="1">
                <a:latin typeface="Verdana" pitchFamily="34" charset="0"/>
                <a:ea typeface="Verdana" pitchFamily="34" charset="0"/>
                <a:cs typeface="Verdana" pitchFamily="34" charset="0"/>
              </a:rPr>
              <a:t>multiculturalista</a:t>
            </a:r>
            <a:r>
              <a:rPr lang="es-ES" sz="1400" dirty="0">
                <a:latin typeface="Verdana" pitchFamily="34" charset="0"/>
                <a:ea typeface="Verdana" pitchFamily="34" charset="0"/>
                <a:cs typeface="Verdana" pitchFamily="34" charset="0"/>
              </a:rPr>
              <a:t> tomada del liberalismo anglosajón contemporáneo </a:t>
            </a:r>
            <a:r>
              <a:rPr lang="es-ES" sz="1400" dirty="0" smtClean="0">
                <a:latin typeface="Verdana" pitchFamily="34" charset="0"/>
                <a:ea typeface="Verdana" pitchFamily="34" charset="0"/>
                <a:cs typeface="Verdana" pitchFamily="34" charset="0"/>
              </a:rPr>
              <a:t>y </a:t>
            </a:r>
            <a:r>
              <a:rPr lang="es-ES" sz="1400" dirty="0">
                <a:latin typeface="Verdana" pitchFamily="34" charset="0"/>
                <a:ea typeface="Verdana" pitchFamily="34" charset="0"/>
                <a:cs typeface="Verdana" pitchFamily="34" charset="0"/>
              </a:rPr>
              <a:t>la tradición latinoamericanista que aboga por una interculturalidad en todo y para </a:t>
            </a:r>
            <a:r>
              <a:rPr lang="es-ES" sz="1400" dirty="0" smtClean="0">
                <a:latin typeface="Verdana" pitchFamily="34" charset="0"/>
                <a:ea typeface="Verdana" pitchFamily="34" charset="0"/>
                <a:cs typeface="Verdana" pitchFamily="34" charset="0"/>
              </a:rPr>
              <a:t>todos</a:t>
            </a:r>
            <a:r>
              <a:rPr lang="es-BO" sz="1400" dirty="0" smtClean="0">
                <a:latin typeface="Verdana" pitchFamily="34" charset="0"/>
                <a:ea typeface="Verdana" pitchFamily="34" charset="0"/>
                <a:cs typeface="Verdana" pitchFamily="34" charset="0"/>
              </a:rPr>
              <a:t>.</a:t>
            </a:r>
            <a:endParaRPr lang="es-BO" sz="14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00015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1000"/>
                                        <p:tgtEl>
                                          <p:spTgt spid="3">
                                            <p:txEl>
                                              <p:pRg st="5" end="5"/>
                                            </p:txEl>
                                          </p:spTgt>
                                        </p:tgtEl>
                                      </p:cBhvr>
                                    </p:animEffect>
                                    <p:anim calcmode="lin" valueType="num">
                                      <p:cBhvr>
                                        <p:cTn id="5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82323" y="260773"/>
            <a:ext cx="6965245" cy="576064"/>
          </a:xfrm>
        </p:spPr>
        <p:txBody>
          <a:bodyPr>
            <a:normAutofit fontScale="90000"/>
          </a:bodyPr>
          <a:lstStyle/>
          <a:p>
            <a:r>
              <a:rPr lang="es-ES" sz="2000" b="1" dirty="0">
                <a:latin typeface="Verdana" pitchFamily="34" charset="0"/>
                <a:ea typeface="Verdana" pitchFamily="34" charset="0"/>
                <a:cs typeface="Verdana" pitchFamily="34" charset="0"/>
              </a:rPr>
              <a:t>Población indígena y pueblos indígenas en Sud América</a:t>
            </a:r>
            <a:endParaRPr lang="es-BO" sz="2000" dirty="0">
              <a:latin typeface="Verdana" pitchFamily="34" charset="0"/>
              <a:ea typeface="Verdana" pitchFamily="34" charset="0"/>
              <a:cs typeface="Verdana" pitchFamily="34"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871010759"/>
              </p:ext>
            </p:extLst>
          </p:nvPr>
        </p:nvGraphicFramePr>
        <p:xfrm>
          <a:off x="1331640" y="908720"/>
          <a:ext cx="6352158" cy="4625750"/>
        </p:xfrm>
        <a:graphic>
          <a:graphicData uri="http://schemas.openxmlformats.org/drawingml/2006/table">
            <a:tbl>
              <a:tblPr firstRow="1" firstCol="1" bandRow="1">
                <a:tableStyleId>{5C22544A-7EE6-4342-B048-85BDC9FD1C3A}</a:tableStyleId>
              </a:tblPr>
              <a:tblGrid>
                <a:gridCol w="1671638"/>
                <a:gridCol w="1296144"/>
                <a:gridCol w="1035284"/>
                <a:gridCol w="1174546"/>
                <a:gridCol w="1174546"/>
              </a:tblGrid>
              <a:tr h="925150">
                <a:tc>
                  <a:txBody>
                    <a:bodyPr/>
                    <a:lstStyle/>
                    <a:p>
                      <a:pPr algn="ct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País</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chemeClr val="accent5">
                        <a:lumMod val="60000"/>
                        <a:lumOff val="40000"/>
                      </a:schemeClr>
                    </a:solidFill>
                  </a:tcPr>
                </a:tc>
                <a:tc>
                  <a:txBody>
                    <a:bodyPr/>
                    <a:lstStyle/>
                    <a:p>
                      <a:pPr algn="ct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Población total nacional</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chemeClr val="accent5">
                        <a:lumMod val="60000"/>
                        <a:lumOff val="40000"/>
                      </a:schemeClr>
                    </a:solidFill>
                  </a:tcPr>
                </a:tc>
                <a:tc>
                  <a:txBody>
                    <a:bodyPr/>
                    <a:lstStyle/>
                    <a:p>
                      <a:pPr algn="ct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Pueblos indígenas</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chemeClr val="accent5">
                        <a:lumMod val="60000"/>
                        <a:lumOff val="40000"/>
                      </a:schemeClr>
                    </a:solidFill>
                  </a:tcPr>
                </a:tc>
                <a:tc>
                  <a:txBody>
                    <a:bodyPr/>
                    <a:lstStyle/>
                    <a:p>
                      <a:pPr algn="ct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Población indígena</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chemeClr val="accent5">
                        <a:lumMod val="60000"/>
                        <a:lumOff val="40000"/>
                      </a:schemeClr>
                    </a:solidFill>
                  </a:tcPr>
                </a:tc>
                <a:tc>
                  <a:txBody>
                    <a:bodyPr/>
                    <a:lstStyle/>
                    <a:p>
                      <a:pPr algn="ct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 Población indígena</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chemeClr val="accent5">
                        <a:lumMod val="60000"/>
                        <a:lumOff val="40000"/>
                      </a:schemeClr>
                    </a:solidFill>
                  </a:tcPr>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Argentina (2001)</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36.260.160</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30</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600.329</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1,6</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Bolivia (</a:t>
                      </a:r>
                      <a:r>
                        <a:rPr lang="es-ES" sz="1200" dirty="0" smtClean="0">
                          <a:solidFill>
                            <a:schemeClr val="tx1"/>
                          </a:solidFill>
                          <a:effectLst/>
                          <a:latin typeface="Verdana" pitchFamily="34" charset="0"/>
                          <a:ea typeface="Verdana" pitchFamily="34" charset="0"/>
                          <a:cs typeface="Verdana" pitchFamily="34" charset="0"/>
                        </a:rPr>
                        <a:t>2012)</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dirty="0" smtClean="0">
                          <a:solidFill>
                            <a:srgbClr val="FF0000"/>
                          </a:solidFill>
                          <a:effectLst/>
                          <a:latin typeface="Verdana" pitchFamily="34" charset="0"/>
                          <a:ea typeface="Verdana" pitchFamily="34" charset="0"/>
                          <a:cs typeface="Verdana" pitchFamily="34" charset="0"/>
                        </a:rPr>
                        <a:t>10.027.254</a:t>
                      </a:r>
                      <a:endParaRPr lang="es-BO" sz="1200" dirty="0">
                        <a:solidFill>
                          <a:srgbClr val="FF0000"/>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rgbClr val="FF0000"/>
                          </a:solidFill>
                          <a:effectLst/>
                          <a:latin typeface="Verdana" pitchFamily="34" charset="0"/>
                          <a:ea typeface="Verdana" pitchFamily="34" charset="0"/>
                          <a:cs typeface="Verdana" pitchFamily="34" charset="0"/>
                        </a:rPr>
                        <a:t>36</a:t>
                      </a:r>
                      <a:endParaRPr lang="es-BO" sz="1200" dirty="0">
                        <a:solidFill>
                          <a:srgbClr val="FF0000"/>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smtClean="0">
                          <a:solidFill>
                            <a:srgbClr val="FF0000"/>
                          </a:solidFill>
                          <a:effectLst/>
                          <a:latin typeface="Verdana" pitchFamily="34" charset="0"/>
                          <a:ea typeface="Verdana" pitchFamily="34" charset="0"/>
                          <a:cs typeface="Verdana" pitchFamily="34" charset="0"/>
                        </a:rPr>
                        <a:t>???</a:t>
                      </a:r>
                      <a:endParaRPr lang="es-BO" sz="1200" dirty="0">
                        <a:solidFill>
                          <a:srgbClr val="FF0000"/>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smtClean="0">
                          <a:solidFill>
                            <a:srgbClr val="FF0000"/>
                          </a:solidFill>
                          <a:effectLst/>
                          <a:latin typeface="Verdana" pitchFamily="34" charset="0"/>
                          <a:ea typeface="Verdana" pitchFamily="34" charset="0"/>
                          <a:cs typeface="Verdana" pitchFamily="34" charset="0"/>
                        </a:rPr>
                        <a:t>???</a:t>
                      </a:r>
                      <a:endParaRPr lang="es-BO" sz="1200" dirty="0">
                        <a:solidFill>
                          <a:srgbClr val="FF0000"/>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Brasil (2000)</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169.872.856</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241</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734.127</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0,4</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Colombia (2005)</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41.468.384</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83</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1.392.623</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3,3</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Chile (2002)</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15.116.435</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9</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692.192</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4,6</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Ecuador (2001)</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12.156.608</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12</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830.418</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6,8</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Paraguay (2002)</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5.163.198</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20</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108.308</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2</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Perú (2008)</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28.220.764</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43</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3.919.314</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13,9</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Uruguay (2004)</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3.241.003</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0</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a:solidFill>
                            <a:schemeClr val="tx1"/>
                          </a:solidFill>
                          <a:effectLst/>
                          <a:latin typeface="Verdana" pitchFamily="34" charset="0"/>
                          <a:ea typeface="Verdana" pitchFamily="34" charset="0"/>
                          <a:cs typeface="Verdana" pitchFamily="34" charset="0"/>
                        </a:rPr>
                        <a:t>115.118</a:t>
                      </a:r>
                      <a:endParaRPr lang="es-BO" sz="120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3,5</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r h="370060">
                <a:tc>
                  <a:txBody>
                    <a:bodyPr/>
                    <a:lstStyle/>
                    <a:p>
                      <a:pPr algn="l">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Venezuela (2001)</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solidFill>
                      <a:srgbClr val="92D050"/>
                    </a:solidFill>
                  </a:tcPr>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23.054.210</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37</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534.816</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c>
                  <a:txBody>
                    <a:bodyPr/>
                    <a:lstStyle/>
                    <a:p>
                      <a:pPr algn="r">
                        <a:lnSpc>
                          <a:spcPct val="150000"/>
                        </a:lnSpc>
                        <a:spcBef>
                          <a:spcPts val="600"/>
                        </a:spcBef>
                        <a:spcAft>
                          <a:spcPts val="0"/>
                        </a:spcAft>
                      </a:pPr>
                      <a:r>
                        <a:rPr lang="es-ES" sz="1200" dirty="0">
                          <a:solidFill>
                            <a:schemeClr val="tx1"/>
                          </a:solidFill>
                          <a:effectLst/>
                          <a:latin typeface="Verdana" pitchFamily="34" charset="0"/>
                          <a:ea typeface="Verdana" pitchFamily="34" charset="0"/>
                          <a:cs typeface="Verdana" pitchFamily="34" charset="0"/>
                        </a:rPr>
                        <a:t>2,3</a:t>
                      </a:r>
                      <a:endParaRPr lang="es-BO" sz="1200" dirty="0">
                        <a:solidFill>
                          <a:schemeClr val="tx1"/>
                        </a:solidFill>
                        <a:effectLst/>
                        <a:latin typeface="Verdana" pitchFamily="34" charset="0"/>
                        <a:ea typeface="Verdana" pitchFamily="34" charset="0"/>
                        <a:cs typeface="Verdana" pitchFamily="34" charset="0"/>
                      </a:endParaRPr>
                    </a:p>
                  </a:txBody>
                  <a:tcPr marL="44450" marR="44450" marT="0" marB="0" anchor="b"/>
                </a:tc>
              </a:tr>
            </a:tbl>
          </a:graphicData>
        </a:graphic>
      </p:graphicFrame>
    </p:spTree>
    <p:extLst>
      <p:ext uri="{BB962C8B-B14F-4D97-AF65-F5344CB8AC3E}">
        <p14:creationId xmlns:p14="http://schemas.microsoft.com/office/powerpoint/2010/main" val="258402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barn(inVertical)">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548680"/>
            <a:ext cx="7920880" cy="667202"/>
          </a:xfrm>
        </p:spPr>
        <p:txBody>
          <a:bodyPr>
            <a:normAutofit/>
          </a:bodyPr>
          <a:lstStyle/>
          <a:p>
            <a:pPr lvl="0"/>
            <a:r>
              <a:rPr lang="es-ES" sz="1800" b="1" dirty="0">
                <a:latin typeface="Verdana" pitchFamily="34" charset="0"/>
                <a:ea typeface="Verdana" pitchFamily="34" charset="0"/>
                <a:cs typeface="Verdana" pitchFamily="34" charset="0"/>
              </a:rPr>
              <a:t>La diversidad lingüística cultural y la Educación </a:t>
            </a:r>
            <a:r>
              <a:rPr lang="es-ES" sz="1800" b="1" dirty="0" smtClean="0">
                <a:latin typeface="Verdana" pitchFamily="34" charset="0"/>
                <a:ea typeface="Verdana" pitchFamily="34" charset="0"/>
                <a:cs typeface="Verdana" pitchFamily="34" charset="0"/>
              </a:rPr>
              <a:t>Superior</a:t>
            </a:r>
            <a:endParaRPr lang="es-BO" sz="18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1340768"/>
            <a:ext cx="7704856" cy="4785395"/>
          </a:xfrm>
        </p:spPr>
        <p:txBody>
          <a:bodyPr>
            <a:normAutofit/>
          </a:bodyPr>
          <a:lstStyle/>
          <a:p>
            <a:pPr algn="just"/>
            <a:r>
              <a:rPr lang="es-BO" sz="1800" dirty="0" smtClean="0">
                <a:latin typeface="Verdana" pitchFamily="34" charset="0"/>
                <a:ea typeface="Verdana" pitchFamily="34" charset="0"/>
                <a:cs typeface="Verdana" pitchFamily="34" charset="0"/>
              </a:rPr>
              <a:t>Interculturalidad permea reformas constitucionales y educativas.</a:t>
            </a:r>
          </a:p>
          <a:p>
            <a:pPr algn="just"/>
            <a:r>
              <a:rPr lang="es-BO" sz="1800" dirty="0" smtClean="0">
                <a:latin typeface="Verdana" pitchFamily="34" charset="0"/>
                <a:ea typeface="Verdana" pitchFamily="34" charset="0"/>
                <a:cs typeface="Verdana" pitchFamily="34" charset="0"/>
              </a:rPr>
              <a:t>Tendencias hacia la descolonización del conocimiento.</a:t>
            </a:r>
          </a:p>
          <a:p>
            <a:pPr algn="just"/>
            <a:r>
              <a:rPr lang="es-BO" sz="1800" dirty="0" smtClean="0">
                <a:latin typeface="Verdana" pitchFamily="34" charset="0"/>
                <a:ea typeface="Verdana" pitchFamily="34" charset="0"/>
                <a:cs typeface="Verdana" pitchFamily="34" charset="0"/>
              </a:rPr>
              <a:t>De oposición a diálogo y complementariedad de conocimientos.</a:t>
            </a:r>
          </a:p>
          <a:p>
            <a:pPr algn="just"/>
            <a:r>
              <a:rPr lang="es-BO" sz="1800" dirty="0" err="1">
                <a:latin typeface="Verdana" pitchFamily="34" charset="0"/>
                <a:ea typeface="Verdana" pitchFamily="34" charset="0"/>
                <a:cs typeface="Verdana" pitchFamily="34" charset="0"/>
              </a:rPr>
              <a:t>Interculturalizar</a:t>
            </a:r>
            <a:r>
              <a:rPr lang="es-BO" sz="1800" dirty="0">
                <a:latin typeface="Verdana" pitchFamily="34" charset="0"/>
                <a:ea typeface="Verdana" pitchFamily="34" charset="0"/>
                <a:cs typeface="Verdana" pitchFamily="34" charset="0"/>
              </a:rPr>
              <a:t> la ES  </a:t>
            </a:r>
            <a:r>
              <a:rPr lang="es-BO" sz="1800" dirty="0" err="1">
                <a:latin typeface="Verdana" pitchFamily="34" charset="0"/>
                <a:ea typeface="Verdana" pitchFamily="34" charset="0"/>
                <a:cs typeface="Verdana" pitchFamily="34" charset="0"/>
              </a:rPr>
              <a:t>es</a:t>
            </a:r>
            <a:r>
              <a:rPr lang="es-BO" sz="1800" dirty="0">
                <a:latin typeface="Verdana" pitchFamily="34" charset="0"/>
                <a:ea typeface="Verdana" pitchFamily="34" charset="0"/>
                <a:cs typeface="Verdana" pitchFamily="34" charset="0"/>
              </a:rPr>
              <a:t> cuestión de justicia social.</a:t>
            </a:r>
          </a:p>
          <a:p>
            <a:pPr algn="just"/>
            <a:endParaRPr lang="es-BO" sz="1800" dirty="0" smtClean="0">
              <a:latin typeface="Verdana" pitchFamily="34" charset="0"/>
              <a:ea typeface="Verdana" pitchFamily="34" charset="0"/>
              <a:cs typeface="Verdana" pitchFamily="34" charset="0"/>
            </a:endParaRPr>
          </a:p>
          <a:p>
            <a:pPr algn="just"/>
            <a:r>
              <a:rPr lang="es-ES" sz="1500" i="1" dirty="0">
                <a:latin typeface="Verdana" pitchFamily="34" charset="0"/>
                <a:ea typeface="Verdana" pitchFamily="34" charset="0"/>
                <a:cs typeface="Verdana" pitchFamily="34" charset="0"/>
              </a:rPr>
              <a:t>«</a:t>
            </a:r>
            <a:r>
              <a:rPr lang="es-ES" sz="1500" i="1" dirty="0" err="1">
                <a:latin typeface="Verdana" pitchFamily="34" charset="0"/>
                <a:ea typeface="Verdana" pitchFamily="34" charset="0"/>
                <a:cs typeface="Verdana" pitchFamily="34" charset="0"/>
              </a:rPr>
              <a:t>Interculturalizar</a:t>
            </a:r>
            <a:r>
              <a:rPr lang="es-ES" sz="1500" i="1" dirty="0">
                <a:latin typeface="Verdana" pitchFamily="34" charset="0"/>
                <a:ea typeface="Verdana" pitchFamily="34" charset="0"/>
                <a:cs typeface="Verdana" pitchFamily="34" charset="0"/>
              </a:rPr>
              <a:t> toda la Educación Superior» es un asunto que debería interesar no solo a los pueblos indígenas y </a:t>
            </a:r>
            <a:r>
              <a:rPr lang="es-ES" sz="1500" i="1" dirty="0" err="1">
                <a:latin typeface="Verdana" pitchFamily="34" charset="0"/>
                <a:ea typeface="Verdana" pitchFamily="34" charset="0"/>
                <a:cs typeface="Verdana" pitchFamily="34" charset="0"/>
              </a:rPr>
              <a:t>afrodescendientes</a:t>
            </a:r>
            <a:r>
              <a:rPr lang="es-ES" sz="1500" i="1" dirty="0">
                <a:latin typeface="Verdana" pitchFamily="34" charset="0"/>
                <a:ea typeface="Verdana" pitchFamily="34" charset="0"/>
                <a:cs typeface="Verdana" pitchFamily="34" charset="0"/>
              </a:rPr>
              <a:t>, sino a todos los sectores de las respectivas sociedades nacionales. Porque es condición necesaria para mejorar la calidad de la Educación Superior de los diferentes países, y sus posibilidades de aprovechar mejor las potencialidades de la diversidad de sus poblaciones nacionales y de construir sociedades más equitativas, que sean social y ambientalmente sostenibles.(</a:t>
            </a:r>
            <a:r>
              <a:rPr lang="es-ES" sz="1500" i="1" dirty="0" err="1">
                <a:latin typeface="Verdana" pitchFamily="34" charset="0"/>
                <a:ea typeface="Verdana" pitchFamily="34" charset="0"/>
                <a:cs typeface="Verdana" pitchFamily="34" charset="0"/>
              </a:rPr>
              <a:t>Matto</a:t>
            </a:r>
            <a:r>
              <a:rPr lang="es-ES" sz="1500" i="1" dirty="0">
                <a:latin typeface="Verdana" pitchFamily="34" charset="0"/>
                <a:ea typeface="Verdana" pitchFamily="34" charset="0"/>
                <a:cs typeface="Verdana" pitchFamily="34" charset="0"/>
              </a:rPr>
              <a:t> 2012: 19</a:t>
            </a:r>
            <a:r>
              <a:rPr lang="es-ES" sz="1500" i="1" dirty="0" smtClean="0">
                <a:latin typeface="Verdana" pitchFamily="34" charset="0"/>
                <a:ea typeface="Verdana" pitchFamily="34" charset="0"/>
                <a:cs typeface="Verdana" pitchFamily="34" charset="0"/>
              </a:rPr>
              <a:t>)</a:t>
            </a:r>
          </a:p>
          <a:p>
            <a:pPr algn="just"/>
            <a:endParaRPr lang="es-BO" sz="1500" dirty="0" smtClean="0">
              <a:latin typeface="Verdana" pitchFamily="34" charset="0"/>
              <a:ea typeface="Verdana" pitchFamily="34" charset="0"/>
              <a:cs typeface="Verdana" pitchFamily="34" charset="0"/>
            </a:endParaRPr>
          </a:p>
          <a:p>
            <a:pPr algn="just"/>
            <a:endParaRPr lang="es-BO" sz="18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270527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p:spPr>
        <p:txBody>
          <a:bodyPr>
            <a:normAutofit/>
          </a:bodyPr>
          <a:lstStyle/>
          <a:p>
            <a:pPr lvl="0"/>
            <a:r>
              <a:rPr lang="es-ES" sz="2000" b="1" dirty="0">
                <a:latin typeface="Verdana" pitchFamily="34" charset="0"/>
                <a:ea typeface="Verdana" pitchFamily="34" charset="0"/>
                <a:cs typeface="Verdana" pitchFamily="34" charset="0"/>
              </a:rPr>
              <a:t>El cuestionamiento a la dimensión </a:t>
            </a:r>
            <a:r>
              <a:rPr lang="es-ES" sz="2000" b="1" dirty="0" smtClean="0">
                <a:latin typeface="Verdana" pitchFamily="34" charset="0"/>
                <a:ea typeface="Verdana" pitchFamily="34" charset="0"/>
                <a:cs typeface="Verdana" pitchFamily="34" charset="0"/>
              </a:rPr>
              <a:t>epistemológica</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827584" y="1124744"/>
            <a:ext cx="7560840" cy="5001419"/>
          </a:xfrm>
        </p:spPr>
        <p:txBody>
          <a:bodyPr>
            <a:normAutofit/>
          </a:bodyPr>
          <a:lstStyle/>
          <a:p>
            <a:pPr algn="just"/>
            <a:r>
              <a:rPr lang="es-ES" sz="1900" dirty="0">
                <a:latin typeface="Verdana" pitchFamily="34" charset="0"/>
                <a:ea typeface="Verdana" pitchFamily="34" charset="0"/>
                <a:cs typeface="Verdana" pitchFamily="34" charset="0"/>
              </a:rPr>
              <a:t>Se ha puesto en cuestión la ontología del </a:t>
            </a:r>
            <a:r>
              <a:rPr lang="es-ES" sz="1900" dirty="0" smtClean="0">
                <a:latin typeface="Verdana" pitchFamily="34" charset="0"/>
                <a:ea typeface="Verdana" pitchFamily="34" charset="0"/>
                <a:cs typeface="Verdana" pitchFamily="34" charset="0"/>
              </a:rPr>
              <a:t>conocimiento </a:t>
            </a:r>
            <a:r>
              <a:rPr lang="es-ES" sz="1900" dirty="0">
                <a:latin typeface="Verdana" pitchFamily="34" charset="0"/>
                <a:ea typeface="Verdana" pitchFamily="34" charset="0"/>
                <a:cs typeface="Verdana" pitchFamily="34" charset="0"/>
              </a:rPr>
              <a:t>y, desde tal perspectiva, se cuestiona las posturas positivistas que priman en casi todas las universidades de la región</a:t>
            </a:r>
            <a:r>
              <a:rPr lang="es-ES" sz="1900" dirty="0" smtClean="0">
                <a:latin typeface="Verdana" pitchFamily="34" charset="0"/>
                <a:ea typeface="Verdana" pitchFamily="34" charset="0"/>
                <a:cs typeface="Verdana" pitchFamily="34" charset="0"/>
              </a:rPr>
              <a:t>.</a:t>
            </a:r>
          </a:p>
          <a:p>
            <a:pPr algn="just"/>
            <a:r>
              <a:rPr lang="es-ES" sz="1900" dirty="0">
                <a:latin typeface="Verdana" pitchFamily="34" charset="0"/>
                <a:ea typeface="Verdana" pitchFamily="34" charset="0"/>
                <a:cs typeface="Verdana" pitchFamily="34" charset="0"/>
              </a:rPr>
              <a:t>Se ha cuestionado el carácter universal asignado al conocimiento occidental hegemónico.</a:t>
            </a:r>
          </a:p>
          <a:p>
            <a:pPr algn="just"/>
            <a:r>
              <a:rPr lang="es-ES" sz="1900" dirty="0" smtClean="0">
                <a:latin typeface="Verdana" pitchFamily="34" charset="0"/>
                <a:ea typeface="Verdana" pitchFamily="34" charset="0"/>
                <a:cs typeface="Verdana" pitchFamily="34" charset="0"/>
              </a:rPr>
              <a:t>Estos </a:t>
            </a:r>
            <a:r>
              <a:rPr lang="es-ES" sz="1900" dirty="0">
                <a:latin typeface="Verdana" pitchFamily="34" charset="0"/>
                <a:ea typeface="Verdana" pitchFamily="34" charset="0"/>
                <a:cs typeface="Verdana" pitchFamily="34" charset="0"/>
              </a:rPr>
              <a:t>cuestionamientos son planteados desde las Ciencias Sociales </a:t>
            </a:r>
            <a:r>
              <a:rPr lang="es-ES" sz="1900" dirty="0" smtClean="0">
                <a:latin typeface="Verdana" pitchFamily="34" charset="0"/>
                <a:ea typeface="Verdana" pitchFamily="34" charset="0"/>
                <a:cs typeface="Verdana" pitchFamily="34" charset="0"/>
              </a:rPr>
              <a:t>contemporáneas y se plantea la descolonización del conocimiento (Quijano </a:t>
            </a:r>
            <a:r>
              <a:rPr lang="es-ES" sz="1900" dirty="0">
                <a:latin typeface="Verdana" pitchFamily="34" charset="0"/>
                <a:ea typeface="Verdana" pitchFamily="34" charset="0"/>
                <a:cs typeface="Verdana" pitchFamily="34" charset="0"/>
              </a:rPr>
              <a:t>1997, </a:t>
            </a:r>
            <a:r>
              <a:rPr lang="es-ES" sz="1900" dirty="0" err="1">
                <a:latin typeface="Verdana" pitchFamily="34" charset="0"/>
                <a:ea typeface="Verdana" pitchFamily="34" charset="0"/>
                <a:cs typeface="Verdana" pitchFamily="34" charset="0"/>
              </a:rPr>
              <a:t>Mignolo</a:t>
            </a:r>
            <a:r>
              <a:rPr lang="es-ES" sz="1900" dirty="0">
                <a:latin typeface="Verdana" pitchFamily="34" charset="0"/>
                <a:ea typeface="Verdana" pitchFamily="34" charset="0"/>
                <a:cs typeface="Verdana" pitchFamily="34" charset="0"/>
              </a:rPr>
              <a:t> 2000, Lander, 2000</a:t>
            </a:r>
            <a:r>
              <a:rPr lang="es-ES" sz="1900" dirty="0" smtClean="0">
                <a:latin typeface="Verdana" pitchFamily="34" charset="0"/>
                <a:ea typeface="Verdana" pitchFamily="34" charset="0"/>
                <a:cs typeface="Verdana" pitchFamily="34" charset="0"/>
              </a:rPr>
              <a:t>).</a:t>
            </a:r>
          </a:p>
          <a:p>
            <a:pPr algn="just"/>
            <a:r>
              <a:rPr lang="es-ES" sz="1900" dirty="0" err="1">
                <a:latin typeface="Verdana" pitchFamily="34" charset="0"/>
                <a:ea typeface="Verdana" pitchFamily="34" charset="0"/>
                <a:cs typeface="Verdana" pitchFamily="34" charset="0"/>
              </a:rPr>
              <a:t>Interculturalizar</a:t>
            </a:r>
            <a:r>
              <a:rPr lang="es-ES" sz="1900" dirty="0">
                <a:latin typeface="Verdana" pitchFamily="34" charset="0"/>
                <a:ea typeface="Verdana" pitchFamily="34" charset="0"/>
                <a:cs typeface="Verdana" pitchFamily="34" charset="0"/>
              </a:rPr>
              <a:t> la universidad implica </a:t>
            </a:r>
            <a:r>
              <a:rPr lang="es-ES" sz="1900" dirty="0" smtClean="0">
                <a:latin typeface="Verdana" pitchFamily="34" charset="0"/>
                <a:ea typeface="Verdana" pitchFamily="34" charset="0"/>
                <a:cs typeface="Verdana" pitchFamily="34" charset="0"/>
              </a:rPr>
              <a:t>revertir </a:t>
            </a:r>
            <a:r>
              <a:rPr lang="es-ES" sz="1900" dirty="0">
                <a:latin typeface="Verdana" pitchFamily="34" charset="0"/>
                <a:ea typeface="Verdana" pitchFamily="34" charset="0"/>
                <a:cs typeface="Verdana" pitchFamily="34" charset="0"/>
              </a:rPr>
              <a:t>el carácter “universal” asignado al conocimiento occidental e instalar los conocimientos indígenas en los procesos de formación.</a:t>
            </a:r>
          </a:p>
          <a:p>
            <a:pPr algn="just"/>
            <a:r>
              <a:rPr lang="es-ES" sz="1900" dirty="0" smtClean="0">
                <a:latin typeface="Verdana" pitchFamily="34" charset="0"/>
                <a:ea typeface="Verdana" pitchFamily="34" charset="0"/>
                <a:cs typeface="Verdana" pitchFamily="34" charset="0"/>
              </a:rPr>
              <a:t>De </a:t>
            </a:r>
            <a:r>
              <a:rPr lang="es-ES" sz="1900" dirty="0">
                <a:latin typeface="Verdana" pitchFamily="34" charset="0"/>
                <a:ea typeface="Verdana" pitchFamily="34" charset="0"/>
                <a:cs typeface="Verdana" pitchFamily="34" charset="0"/>
              </a:rPr>
              <a:t>la hegemonía epistémica al descentramiento epistémico</a:t>
            </a:r>
            <a:r>
              <a:rPr lang="es-ES" sz="1900" dirty="0" smtClean="0">
                <a:latin typeface="Verdana" pitchFamily="34" charset="0"/>
                <a:ea typeface="Verdana" pitchFamily="34" charset="0"/>
                <a:cs typeface="Verdana" pitchFamily="34" charset="0"/>
              </a:rPr>
              <a:t>. </a:t>
            </a:r>
            <a:endParaRPr lang="es-ES" sz="1900" dirty="0">
              <a:latin typeface="Verdana" pitchFamily="34" charset="0"/>
              <a:ea typeface="Verdana" pitchFamily="34" charset="0"/>
              <a:cs typeface="Verdana" pitchFamily="34" charset="0"/>
            </a:endParaRPr>
          </a:p>
          <a:p>
            <a:pPr algn="just"/>
            <a:endParaRPr lang="es-ES" sz="1900" dirty="0">
              <a:latin typeface="Verdana" pitchFamily="34" charset="0"/>
              <a:ea typeface="Verdana" pitchFamily="34" charset="0"/>
              <a:cs typeface="Verdana" pitchFamily="34" charset="0"/>
            </a:endParaRPr>
          </a:p>
          <a:p>
            <a:endParaRPr lang="es-BO" dirty="0"/>
          </a:p>
        </p:txBody>
      </p:sp>
    </p:spTree>
    <p:extLst>
      <p:ext uri="{BB962C8B-B14F-4D97-AF65-F5344CB8AC3E}">
        <p14:creationId xmlns:p14="http://schemas.microsoft.com/office/powerpoint/2010/main" val="323189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1000"/>
                                        <p:tgtEl>
                                          <p:spTgt spid="3">
                                            <p:txEl>
                                              <p:pRg st="4" end="4"/>
                                            </p:txEl>
                                          </p:spTgt>
                                        </p:tgtEl>
                                      </p:cBhvr>
                                    </p:animEffect>
                                    <p:anim calcmode="lin" valueType="num">
                                      <p:cBhvr>
                                        <p:cTn id="4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634082"/>
          </a:xfrm>
        </p:spPr>
        <p:txBody>
          <a:bodyPr>
            <a:normAutofit/>
          </a:bodyPr>
          <a:lstStyle/>
          <a:p>
            <a:pPr lvl="0"/>
            <a:r>
              <a:rPr lang="es-ES" sz="2000" b="1" dirty="0">
                <a:latin typeface="Verdana" pitchFamily="34" charset="0"/>
                <a:ea typeface="Verdana" pitchFamily="34" charset="0"/>
                <a:cs typeface="Verdana" pitchFamily="34" charset="0"/>
              </a:rPr>
              <a:t>Qué se espera de la Educción </a:t>
            </a:r>
            <a:r>
              <a:rPr lang="es-ES" sz="2000" b="1" dirty="0" smtClean="0">
                <a:latin typeface="Verdana" pitchFamily="34" charset="0"/>
                <a:ea typeface="Verdana" pitchFamily="34" charset="0"/>
                <a:cs typeface="Verdana" pitchFamily="34" charset="0"/>
              </a:rPr>
              <a:t>Superior</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683568" y="1052736"/>
            <a:ext cx="7704856" cy="5073427"/>
          </a:xfrm>
        </p:spPr>
        <p:txBody>
          <a:bodyPr>
            <a:normAutofit fontScale="92500" lnSpcReduction="20000"/>
          </a:bodyPr>
          <a:lstStyle/>
          <a:p>
            <a:pPr algn="just"/>
            <a:r>
              <a:rPr lang="es-ES" sz="1700" dirty="0" smtClean="0">
                <a:latin typeface="Verdana" pitchFamily="34" charset="0"/>
                <a:ea typeface="Verdana" pitchFamily="34" charset="0"/>
                <a:cs typeface="Verdana" pitchFamily="34" charset="0"/>
              </a:rPr>
              <a:t>La diversidad en los países es considerada aún la causa del subdesarrollo.</a:t>
            </a:r>
          </a:p>
          <a:p>
            <a:pPr algn="just"/>
            <a:r>
              <a:rPr lang="es-ES" sz="1700" dirty="0" smtClean="0">
                <a:latin typeface="Verdana" pitchFamily="34" charset="0"/>
                <a:ea typeface="Verdana" pitchFamily="34" charset="0"/>
                <a:cs typeface="Verdana" pitchFamily="34" charset="0"/>
              </a:rPr>
              <a:t>Los resultados de la formación en la universidad son cuestionados. “calidad” en cuestión. La </a:t>
            </a:r>
            <a:r>
              <a:rPr lang="es-ES" sz="1700" dirty="0">
                <a:latin typeface="Verdana" pitchFamily="34" charset="0"/>
                <a:ea typeface="Verdana" pitchFamily="34" charset="0"/>
                <a:cs typeface="Verdana" pitchFamily="34" charset="0"/>
              </a:rPr>
              <a:t>universidad es </a:t>
            </a:r>
            <a:r>
              <a:rPr lang="es-ES" sz="1700" dirty="0" smtClean="0">
                <a:latin typeface="Verdana" pitchFamily="34" charset="0"/>
                <a:ea typeface="Verdana" pitchFamily="34" charset="0"/>
                <a:cs typeface="Verdana" pitchFamily="34" charset="0"/>
              </a:rPr>
              <a:t>considerada “blanqueadora”.</a:t>
            </a:r>
          </a:p>
          <a:p>
            <a:pPr algn="just"/>
            <a:r>
              <a:rPr lang="es-ES" sz="1700" dirty="0" smtClean="0">
                <a:latin typeface="Verdana" pitchFamily="34" charset="0"/>
                <a:ea typeface="Verdana" pitchFamily="34" charset="0"/>
                <a:cs typeface="Verdana" pitchFamily="34" charset="0"/>
              </a:rPr>
              <a:t>La universidad tiene el imperativo de repensar sus bases filosóficas, epistemológicas, sus ofertas curriculares y su praxis formativa.</a:t>
            </a:r>
          </a:p>
          <a:p>
            <a:pPr algn="just"/>
            <a:r>
              <a:rPr lang="es-ES" sz="1700" dirty="0" smtClean="0">
                <a:latin typeface="Verdana" pitchFamily="34" charset="0"/>
                <a:ea typeface="Verdana" pitchFamily="34" charset="0"/>
                <a:cs typeface="Verdana" pitchFamily="34" charset="0"/>
              </a:rPr>
              <a:t>La universidad debe responder a los siguientes problemas:</a:t>
            </a:r>
          </a:p>
          <a:p>
            <a:pPr marL="0" indent="0" algn="just">
              <a:buNone/>
            </a:pPr>
            <a:endParaRPr lang="es-ES" sz="1500" dirty="0" smtClean="0">
              <a:latin typeface="Verdana" pitchFamily="34" charset="0"/>
              <a:ea typeface="Verdana" pitchFamily="34" charset="0"/>
              <a:cs typeface="Verdana" pitchFamily="34" charset="0"/>
            </a:endParaRPr>
          </a:p>
          <a:p>
            <a:pPr lvl="0" algn="just"/>
            <a:r>
              <a:rPr lang="es-ES" sz="1500" dirty="0" smtClean="0">
                <a:latin typeface="Verdana" pitchFamily="34" charset="0"/>
                <a:ea typeface="Verdana" pitchFamily="34" charset="0"/>
                <a:cs typeface="Verdana" pitchFamily="34" charset="0"/>
              </a:rPr>
              <a:t>Tierra </a:t>
            </a:r>
            <a:r>
              <a:rPr lang="es-ES" sz="1500" dirty="0">
                <a:latin typeface="Verdana" pitchFamily="34" charset="0"/>
                <a:ea typeface="Verdana" pitchFamily="34" charset="0"/>
                <a:cs typeface="Verdana" pitchFamily="34" charset="0"/>
              </a:rPr>
              <a:t>y </a:t>
            </a:r>
            <a:r>
              <a:rPr lang="es-ES" sz="1500" dirty="0" smtClean="0">
                <a:latin typeface="Verdana" pitchFamily="34" charset="0"/>
                <a:ea typeface="Verdana" pitchFamily="34" charset="0"/>
                <a:cs typeface="Verdana" pitchFamily="34" charset="0"/>
              </a:rPr>
              <a:t>territorio: gestión social y </a:t>
            </a:r>
            <a:r>
              <a:rPr lang="es-ES" sz="1500" dirty="0" smtClean="0">
                <a:latin typeface="Verdana" pitchFamily="34" charset="0"/>
                <a:ea typeface="Verdana" pitchFamily="34" charset="0"/>
                <a:cs typeface="Verdana" pitchFamily="34" charset="0"/>
              </a:rPr>
              <a:t>ecológica </a:t>
            </a:r>
            <a:r>
              <a:rPr lang="es-ES" sz="1500" dirty="0" smtClean="0">
                <a:latin typeface="Verdana" pitchFamily="34" charset="0"/>
                <a:ea typeface="Verdana" pitchFamily="34" charset="0"/>
                <a:cs typeface="Verdana" pitchFamily="34" charset="0"/>
              </a:rPr>
              <a:t>sustentable.</a:t>
            </a:r>
          </a:p>
          <a:p>
            <a:pPr lvl="0" algn="just"/>
            <a:r>
              <a:rPr lang="es-ES" sz="1500" dirty="0" smtClean="0">
                <a:latin typeface="Verdana" pitchFamily="34" charset="0"/>
                <a:ea typeface="Verdana" pitchFamily="34" charset="0"/>
                <a:cs typeface="Verdana" pitchFamily="34" charset="0"/>
              </a:rPr>
              <a:t>Sistematización </a:t>
            </a:r>
            <a:r>
              <a:rPr lang="es-ES" sz="1500" dirty="0">
                <a:latin typeface="Verdana" pitchFamily="34" charset="0"/>
                <a:ea typeface="Verdana" pitchFamily="34" charset="0"/>
                <a:cs typeface="Verdana" pitchFamily="34" charset="0"/>
              </a:rPr>
              <a:t>de cosmovisiones </a:t>
            </a:r>
            <a:r>
              <a:rPr lang="es-ES" sz="1500" dirty="0" smtClean="0">
                <a:latin typeface="Verdana" pitchFamily="34" charset="0"/>
                <a:ea typeface="Verdana" pitchFamily="34" charset="0"/>
                <a:cs typeface="Verdana" pitchFamily="34" charset="0"/>
              </a:rPr>
              <a:t>específicas: lengua</a:t>
            </a:r>
            <a:r>
              <a:rPr lang="es-ES" sz="1500" dirty="0">
                <a:latin typeface="Verdana" pitchFamily="34" charset="0"/>
                <a:ea typeface="Verdana" pitchFamily="34" charset="0"/>
                <a:cs typeface="Verdana" pitchFamily="34" charset="0"/>
              </a:rPr>
              <a:t>, </a:t>
            </a:r>
            <a:r>
              <a:rPr lang="es-ES" sz="1500" dirty="0" smtClean="0">
                <a:latin typeface="Verdana" pitchFamily="34" charset="0"/>
                <a:ea typeface="Verdana" pitchFamily="34" charset="0"/>
                <a:cs typeface="Verdana" pitchFamily="34" charset="0"/>
              </a:rPr>
              <a:t>espiritualidad, medicina, conocimientos </a:t>
            </a:r>
            <a:r>
              <a:rPr lang="es-ES" sz="1500" dirty="0">
                <a:latin typeface="Verdana" pitchFamily="34" charset="0"/>
                <a:ea typeface="Verdana" pitchFamily="34" charset="0"/>
                <a:cs typeface="Verdana" pitchFamily="34" charset="0"/>
              </a:rPr>
              <a:t>y </a:t>
            </a:r>
            <a:r>
              <a:rPr lang="es-ES" sz="1500" dirty="0" smtClean="0">
                <a:latin typeface="Verdana" pitchFamily="34" charset="0"/>
                <a:ea typeface="Verdana" pitchFamily="34" charset="0"/>
                <a:cs typeface="Verdana" pitchFamily="34" charset="0"/>
              </a:rPr>
              <a:t>tecnologías, valores </a:t>
            </a:r>
            <a:r>
              <a:rPr lang="es-ES" sz="1500" dirty="0">
                <a:latin typeface="Verdana" pitchFamily="34" charset="0"/>
                <a:ea typeface="Verdana" pitchFamily="34" charset="0"/>
                <a:cs typeface="Verdana" pitchFamily="34" charset="0"/>
              </a:rPr>
              <a:t>éticos y </a:t>
            </a:r>
            <a:r>
              <a:rPr lang="es-ES" sz="1500" dirty="0" smtClean="0">
                <a:latin typeface="Verdana" pitchFamily="34" charset="0"/>
                <a:ea typeface="Verdana" pitchFamily="34" charset="0"/>
                <a:cs typeface="Verdana" pitchFamily="34" charset="0"/>
              </a:rPr>
              <a:t>estéticos.</a:t>
            </a:r>
          </a:p>
          <a:p>
            <a:pPr lvl="0" algn="just"/>
            <a:r>
              <a:rPr lang="es-ES" sz="1500" dirty="0" smtClean="0">
                <a:latin typeface="Verdana" pitchFamily="34" charset="0"/>
                <a:ea typeface="Verdana" pitchFamily="34" charset="0"/>
                <a:cs typeface="Verdana" pitchFamily="34" charset="0"/>
              </a:rPr>
              <a:t>Los </a:t>
            </a:r>
            <a:r>
              <a:rPr lang="es-ES" sz="1500" dirty="0">
                <a:latin typeface="Verdana" pitchFamily="34" charset="0"/>
                <a:ea typeface="Verdana" pitchFamily="34" charset="0"/>
                <a:cs typeface="Verdana" pitchFamily="34" charset="0"/>
              </a:rPr>
              <a:t>derechos colectivos como pueblos, en el marco general de los derechos humanos, de los sistemas normativos locales, de la jurisprudencia indígena y de las leyes, convenciones y acuerdos internacionales</a:t>
            </a:r>
            <a:r>
              <a:rPr lang="es-ES" sz="1500" dirty="0" smtClean="0">
                <a:latin typeface="Verdana" pitchFamily="34" charset="0"/>
                <a:ea typeface="Verdana" pitchFamily="34" charset="0"/>
                <a:cs typeface="Verdana" pitchFamily="34" charset="0"/>
              </a:rPr>
              <a:t>.</a:t>
            </a:r>
          </a:p>
          <a:p>
            <a:pPr lvl="0" algn="just"/>
            <a:r>
              <a:rPr lang="es-ES" sz="1500" dirty="0" smtClean="0">
                <a:latin typeface="Verdana" pitchFamily="34" charset="0"/>
                <a:ea typeface="Verdana" pitchFamily="34" charset="0"/>
                <a:cs typeface="Verdana" pitchFamily="34" charset="0"/>
              </a:rPr>
              <a:t>Identidad </a:t>
            </a:r>
            <a:r>
              <a:rPr lang="es-ES" sz="1500" dirty="0">
                <a:latin typeface="Verdana" pitchFamily="34" charset="0"/>
                <a:ea typeface="Verdana" pitchFamily="34" charset="0"/>
                <a:cs typeface="Verdana" pitchFamily="34" charset="0"/>
              </a:rPr>
              <a:t>y cultura como recursos para su fortalecimiento como pueblos y para el establecimiento de relaciones interculturales.</a:t>
            </a:r>
            <a:endParaRPr lang="es-BO" sz="1500" dirty="0">
              <a:latin typeface="Verdana" pitchFamily="34" charset="0"/>
              <a:ea typeface="Verdana" pitchFamily="34" charset="0"/>
              <a:cs typeface="Verdana" pitchFamily="34" charset="0"/>
            </a:endParaRPr>
          </a:p>
          <a:p>
            <a:pPr lvl="0" algn="just"/>
            <a:r>
              <a:rPr lang="es-ES" sz="1500" dirty="0">
                <a:latin typeface="Verdana" pitchFamily="34" charset="0"/>
                <a:ea typeface="Verdana" pitchFamily="34" charset="0"/>
                <a:cs typeface="Verdana" pitchFamily="34" charset="0"/>
              </a:rPr>
              <a:t>La preservación, desarrollo o revitalización de las lenguas y culturas en los procesos de educación, en todos los niveles educativos, incluido el de la educación superior.</a:t>
            </a:r>
            <a:endParaRPr lang="es-BO" sz="1500" dirty="0">
              <a:latin typeface="Verdana" pitchFamily="34" charset="0"/>
              <a:ea typeface="Verdana" pitchFamily="34" charset="0"/>
              <a:cs typeface="Verdana" pitchFamily="34" charset="0"/>
            </a:endParaRPr>
          </a:p>
          <a:p>
            <a:pPr algn="just"/>
            <a:r>
              <a:rPr lang="es-ES" sz="1500" dirty="0">
                <a:latin typeface="Verdana" pitchFamily="34" charset="0"/>
                <a:ea typeface="Verdana" pitchFamily="34" charset="0"/>
                <a:cs typeface="Verdana" pitchFamily="34" charset="0"/>
              </a:rPr>
              <a:t>Sistematizar experiencias y conocimientos que favorezcan la participación indígena en la vida pública, particularmente en el desarrollo e instauración de políticas públicas, de acciones y de sistemas de monitoreo y veeduría de tales políticas, que contribuyan a  la solución de los problemas que aquejan a los pueblos indígenas</a:t>
            </a:r>
            <a:r>
              <a:rPr lang="es-ES" sz="1500" dirty="0" smtClean="0">
                <a:latin typeface="Verdana" pitchFamily="34" charset="0"/>
                <a:ea typeface="Verdana" pitchFamily="34" charset="0"/>
                <a:cs typeface="Verdana" pitchFamily="34" charset="0"/>
              </a:rPr>
              <a:t>.</a:t>
            </a:r>
            <a:endParaRPr lang="es-ES" sz="15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43381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620688"/>
          </a:xfrm>
        </p:spPr>
        <p:txBody>
          <a:bodyPr>
            <a:normAutofit/>
          </a:bodyPr>
          <a:lstStyle/>
          <a:p>
            <a:pPr lvl="0"/>
            <a:r>
              <a:rPr lang="es-ES_tradnl" sz="2000" b="1" dirty="0">
                <a:latin typeface="Verdana" pitchFamily="34" charset="0"/>
                <a:ea typeface="Verdana" pitchFamily="34" charset="0"/>
                <a:cs typeface="Verdana" pitchFamily="34" charset="0"/>
              </a:rPr>
              <a:t>La Educación Superior en </a:t>
            </a:r>
            <a:r>
              <a:rPr lang="es-ES_tradnl" sz="2000" b="1" dirty="0" smtClean="0">
                <a:latin typeface="Verdana" pitchFamily="34" charset="0"/>
                <a:ea typeface="Verdana" pitchFamily="34" charset="0"/>
                <a:cs typeface="Verdana" pitchFamily="34" charset="0"/>
              </a:rPr>
              <a:t>Bolivia</a:t>
            </a:r>
            <a:endParaRPr lang="es-BO" sz="2000" dirty="0">
              <a:latin typeface="Verdana" pitchFamily="34" charset="0"/>
              <a:ea typeface="Verdana" pitchFamily="34" charset="0"/>
              <a:cs typeface="Verdana" pitchFamily="34" charset="0"/>
            </a:endParaRPr>
          </a:p>
        </p:txBody>
      </p:sp>
      <p:sp>
        <p:nvSpPr>
          <p:cNvPr id="3" name="2 Marcador de contenido"/>
          <p:cNvSpPr>
            <a:spLocks noGrp="1"/>
          </p:cNvSpPr>
          <p:nvPr>
            <p:ph idx="1"/>
          </p:nvPr>
        </p:nvSpPr>
        <p:spPr>
          <a:xfrm>
            <a:off x="755576" y="692696"/>
            <a:ext cx="7704856" cy="5433467"/>
          </a:xfrm>
        </p:spPr>
        <p:txBody>
          <a:bodyPr>
            <a:normAutofit lnSpcReduction="10000"/>
          </a:bodyPr>
          <a:lstStyle/>
          <a:p>
            <a:pPr algn="just"/>
            <a:r>
              <a:rPr lang="es-ES" sz="1900" dirty="0">
                <a:latin typeface="Verdana" pitchFamily="34" charset="0"/>
                <a:ea typeface="Verdana" pitchFamily="34" charset="0"/>
                <a:cs typeface="Verdana" pitchFamily="34" charset="0"/>
              </a:rPr>
              <a:t>Bolivia refleja su carácter diverso en la existencia de 36 pueblos indígenas y 33 lenguas indígenas </a:t>
            </a:r>
            <a:r>
              <a:rPr lang="es-ES" sz="1900" dirty="0" smtClean="0">
                <a:latin typeface="Verdana" pitchFamily="34" charset="0"/>
                <a:ea typeface="Verdana" pitchFamily="34" charset="0"/>
                <a:cs typeface="Verdana" pitchFamily="34" charset="0"/>
              </a:rPr>
              <a:t>oficiales.</a:t>
            </a:r>
          </a:p>
          <a:p>
            <a:pPr algn="just"/>
            <a:r>
              <a:rPr lang="es-ES" sz="1900" dirty="0">
                <a:latin typeface="Verdana" pitchFamily="34" charset="0"/>
                <a:ea typeface="Verdana" pitchFamily="34" charset="0"/>
                <a:cs typeface="Verdana" pitchFamily="34" charset="0"/>
              </a:rPr>
              <a:t>10.027.254 de </a:t>
            </a:r>
            <a:r>
              <a:rPr lang="es-ES" sz="1900" dirty="0" smtClean="0">
                <a:latin typeface="Verdana" pitchFamily="34" charset="0"/>
                <a:ea typeface="Verdana" pitchFamily="34" charset="0"/>
                <a:cs typeface="Verdana" pitchFamily="34" charset="0"/>
              </a:rPr>
              <a:t>bolivianos, 58</a:t>
            </a:r>
            <a:r>
              <a:rPr lang="es-ES" sz="1900" dirty="0">
                <a:latin typeface="Verdana" pitchFamily="34" charset="0"/>
                <a:ea typeface="Verdana" pitchFamily="34" charset="0"/>
                <a:cs typeface="Verdana" pitchFamily="34" charset="0"/>
              </a:rPr>
              <a:t>% considera no pertenecer a ningún pueblo indígena (INE, 2013</a:t>
            </a:r>
            <a:r>
              <a:rPr lang="es-ES" sz="1900" dirty="0" smtClean="0">
                <a:latin typeface="Verdana" pitchFamily="34" charset="0"/>
                <a:ea typeface="Verdana" pitchFamily="34" charset="0"/>
                <a:cs typeface="Verdana" pitchFamily="34" charset="0"/>
              </a:rPr>
              <a:t>).</a:t>
            </a:r>
          </a:p>
          <a:p>
            <a:pPr algn="just"/>
            <a:r>
              <a:rPr lang="es-ES" sz="1900" dirty="0">
                <a:latin typeface="Verdana" pitchFamily="34" charset="0"/>
                <a:ea typeface="Verdana" pitchFamily="34" charset="0"/>
                <a:cs typeface="Verdana" pitchFamily="34" charset="0"/>
              </a:rPr>
              <a:t>L</a:t>
            </a:r>
            <a:r>
              <a:rPr lang="es-ES" sz="1900" dirty="0" smtClean="0">
                <a:latin typeface="Verdana" pitchFamily="34" charset="0"/>
                <a:ea typeface="Verdana" pitchFamily="34" charset="0"/>
                <a:cs typeface="Verdana" pitchFamily="34" charset="0"/>
              </a:rPr>
              <a:t>a universidad boliviana </a:t>
            </a:r>
            <a:r>
              <a:rPr lang="es-ES" sz="1900" dirty="0">
                <a:latin typeface="Verdana" pitchFamily="34" charset="0"/>
                <a:ea typeface="Verdana" pitchFamily="34" charset="0"/>
                <a:cs typeface="Verdana" pitchFamily="34" charset="0"/>
              </a:rPr>
              <a:t>ha conservado, de manera casi intacta, sus fines, objetivos y características académicas y administrativas centradas en el </a:t>
            </a:r>
            <a:r>
              <a:rPr lang="es-ES" sz="1900" dirty="0" err="1">
                <a:latin typeface="Verdana" pitchFamily="34" charset="0"/>
                <a:ea typeface="Verdana" pitchFamily="34" charset="0"/>
                <a:cs typeface="Verdana" pitchFamily="34" charset="0"/>
              </a:rPr>
              <a:t>monoculturalismo</a:t>
            </a:r>
            <a:r>
              <a:rPr lang="es-ES" sz="1900" dirty="0">
                <a:latin typeface="Verdana" pitchFamily="34" charset="0"/>
                <a:ea typeface="Verdana" pitchFamily="34" charset="0"/>
                <a:cs typeface="Verdana" pitchFamily="34" charset="0"/>
              </a:rPr>
              <a:t> y la ciencia </a:t>
            </a:r>
            <a:r>
              <a:rPr lang="es-ES" sz="1900" dirty="0" smtClean="0">
                <a:latin typeface="Verdana" pitchFamily="34" charset="0"/>
                <a:ea typeface="Verdana" pitchFamily="34" charset="0"/>
                <a:cs typeface="Verdana" pitchFamily="34" charset="0"/>
              </a:rPr>
              <a:t>occidental.</a:t>
            </a:r>
          </a:p>
          <a:p>
            <a:pPr algn="just"/>
            <a:r>
              <a:rPr lang="es-ES" sz="1900" dirty="0" smtClean="0">
                <a:latin typeface="Verdana" pitchFamily="34" charset="0"/>
                <a:ea typeface="Verdana" pitchFamily="34" charset="0"/>
                <a:cs typeface="Verdana" pitchFamily="34" charset="0"/>
              </a:rPr>
              <a:t>Entre </a:t>
            </a:r>
            <a:r>
              <a:rPr lang="es-ES" sz="1900" dirty="0">
                <a:latin typeface="Verdana" pitchFamily="34" charset="0"/>
                <a:ea typeface="Verdana" pitchFamily="34" charset="0"/>
                <a:cs typeface="Verdana" pitchFamily="34" charset="0"/>
              </a:rPr>
              <a:t>los grandes problemas que atraviesa hoy la universidad, podemos enumerar algunos</a:t>
            </a:r>
            <a:r>
              <a:rPr lang="es-ES" sz="1900" dirty="0" smtClean="0">
                <a:latin typeface="Verdana" pitchFamily="34" charset="0"/>
                <a:ea typeface="Verdana" pitchFamily="34" charset="0"/>
                <a:cs typeface="Verdana" pitchFamily="34" charset="0"/>
              </a:rPr>
              <a:t>:</a:t>
            </a:r>
          </a:p>
          <a:p>
            <a:pPr marL="0" indent="0" algn="just">
              <a:buNone/>
            </a:pPr>
            <a:endParaRPr lang="es-BO" sz="1900" dirty="0">
              <a:latin typeface="Verdana" pitchFamily="34" charset="0"/>
              <a:ea typeface="Verdana" pitchFamily="34" charset="0"/>
              <a:cs typeface="Verdana" pitchFamily="34" charset="0"/>
            </a:endParaRPr>
          </a:p>
          <a:p>
            <a:pPr lvl="0" algn="just"/>
            <a:r>
              <a:rPr lang="es-ES" sz="1500" dirty="0" smtClean="0">
                <a:latin typeface="Verdana" pitchFamily="34" charset="0"/>
                <a:ea typeface="Verdana" pitchFamily="34" charset="0"/>
                <a:cs typeface="Verdana" pitchFamily="34" charset="0"/>
              </a:rPr>
              <a:t>Relación Estado – Universidad; universidad – sociedad</a:t>
            </a:r>
          </a:p>
          <a:p>
            <a:pPr lvl="0" algn="just"/>
            <a:r>
              <a:rPr lang="es-ES" sz="1500" dirty="0" smtClean="0">
                <a:latin typeface="Verdana" pitchFamily="34" charset="0"/>
                <a:ea typeface="Verdana" pitchFamily="34" charset="0"/>
                <a:cs typeface="Verdana" pitchFamily="34" charset="0"/>
              </a:rPr>
              <a:t>Crecimiento </a:t>
            </a:r>
            <a:r>
              <a:rPr lang="es-ES" sz="1500" dirty="0">
                <a:latin typeface="Verdana" pitchFamily="34" charset="0"/>
                <a:ea typeface="Verdana" pitchFamily="34" charset="0"/>
                <a:cs typeface="Verdana" pitchFamily="34" charset="0"/>
              </a:rPr>
              <a:t>desmedido de la privatización de la educación superior. </a:t>
            </a:r>
            <a:endParaRPr lang="es-BO" sz="1500" dirty="0">
              <a:latin typeface="Verdana" pitchFamily="34" charset="0"/>
              <a:ea typeface="Verdana" pitchFamily="34" charset="0"/>
              <a:cs typeface="Verdana" pitchFamily="34" charset="0"/>
            </a:endParaRPr>
          </a:p>
          <a:p>
            <a:pPr lvl="0" algn="just"/>
            <a:r>
              <a:rPr lang="es-ES" sz="1500" dirty="0">
                <a:latin typeface="Verdana" pitchFamily="34" charset="0"/>
                <a:ea typeface="Verdana" pitchFamily="34" charset="0"/>
                <a:cs typeface="Verdana" pitchFamily="34" charset="0"/>
              </a:rPr>
              <a:t>Las carreras existentes y con </a:t>
            </a:r>
            <a:r>
              <a:rPr lang="es-ES" sz="1500" dirty="0" smtClean="0">
                <a:latin typeface="Verdana" pitchFamily="34" charset="0"/>
                <a:ea typeface="Verdana" pitchFamily="34" charset="0"/>
                <a:cs typeface="Verdana" pitchFamily="34" charset="0"/>
              </a:rPr>
              <a:t>tradición </a:t>
            </a:r>
            <a:r>
              <a:rPr lang="es-ES" sz="1500" dirty="0">
                <a:latin typeface="Verdana" pitchFamily="34" charset="0"/>
                <a:ea typeface="Verdana" pitchFamily="34" charset="0"/>
                <a:cs typeface="Verdana" pitchFamily="34" charset="0"/>
              </a:rPr>
              <a:t>ya no responden a las necesidades de la sociedad</a:t>
            </a:r>
            <a:r>
              <a:rPr lang="es-ES" sz="1500" dirty="0" smtClean="0">
                <a:latin typeface="Verdana" pitchFamily="34" charset="0"/>
                <a:ea typeface="Verdana" pitchFamily="34" charset="0"/>
                <a:cs typeface="Verdana" pitchFamily="34" charset="0"/>
              </a:rPr>
              <a:t>.</a:t>
            </a:r>
          </a:p>
          <a:p>
            <a:pPr lvl="0" algn="just"/>
            <a:r>
              <a:rPr lang="es-ES" sz="1500" dirty="0" smtClean="0">
                <a:latin typeface="Verdana" pitchFamily="34" charset="0"/>
                <a:ea typeface="Verdana" pitchFamily="34" charset="0"/>
                <a:cs typeface="Verdana" pitchFamily="34" charset="0"/>
              </a:rPr>
              <a:t>Restricción presupuestaria no permite la </a:t>
            </a:r>
            <a:r>
              <a:rPr lang="es-ES" sz="1500" dirty="0">
                <a:latin typeface="Verdana" pitchFamily="34" charset="0"/>
                <a:ea typeface="Verdana" pitchFamily="34" charset="0"/>
                <a:cs typeface="Verdana" pitchFamily="34" charset="0"/>
              </a:rPr>
              <a:t>creación de nuevas carreras debido a la restricción presupuestaria.  </a:t>
            </a:r>
            <a:endParaRPr lang="es-BO" sz="1500" dirty="0">
              <a:latin typeface="Verdana" pitchFamily="34" charset="0"/>
              <a:ea typeface="Verdana" pitchFamily="34" charset="0"/>
              <a:cs typeface="Verdana" pitchFamily="34" charset="0"/>
            </a:endParaRPr>
          </a:p>
          <a:p>
            <a:pPr lvl="0" algn="just"/>
            <a:r>
              <a:rPr lang="es-ES" sz="1500" dirty="0" smtClean="0">
                <a:latin typeface="Verdana" pitchFamily="34" charset="0"/>
                <a:ea typeface="Verdana" pitchFamily="34" charset="0"/>
                <a:cs typeface="Verdana" pitchFamily="34" charset="0"/>
              </a:rPr>
              <a:t>Rigidez y exclusividad de matriz cultural y epistémica occidental en currículo, así como su fragmentación en </a:t>
            </a:r>
            <a:r>
              <a:rPr lang="es-ES" sz="1500" dirty="0">
                <a:latin typeface="Verdana" pitchFamily="34" charset="0"/>
                <a:ea typeface="Verdana" pitchFamily="34" charset="0"/>
                <a:cs typeface="Verdana" pitchFamily="34" charset="0"/>
              </a:rPr>
              <a:t>asignaturas aisladas</a:t>
            </a:r>
            <a:r>
              <a:rPr lang="es-ES" sz="1500" dirty="0" smtClean="0">
                <a:latin typeface="Verdana" pitchFamily="34" charset="0"/>
                <a:ea typeface="Verdana" pitchFamily="34" charset="0"/>
                <a:cs typeface="Verdana" pitchFamily="34" charset="0"/>
              </a:rPr>
              <a:t>.</a:t>
            </a:r>
            <a:endParaRPr lang="es-BO" sz="15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173755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55576" y="764704"/>
            <a:ext cx="7632848" cy="5328592"/>
          </a:xfrm>
        </p:spPr>
        <p:txBody>
          <a:bodyPr>
            <a:noAutofit/>
          </a:bodyPr>
          <a:lstStyle/>
          <a:p>
            <a:pPr lvl="0" algn="just"/>
            <a:r>
              <a:rPr lang="es-ES" sz="1600" dirty="0" smtClean="0">
                <a:latin typeface="Verdana" pitchFamily="34" charset="0"/>
                <a:ea typeface="Verdana" pitchFamily="34" charset="0"/>
                <a:cs typeface="Verdana" pitchFamily="34" charset="0"/>
              </a:rPr>
              <a:t>Masificación estudiantil y</a:t>
            </a:r>
            <a:r>
              <a:rPr lang="es-ES" sz="1600" dirty="0">
                <a:latin typeface="Verdana" pitchFamily="34" charset="0"/>
                <a:ea typeface="Verdana" pitchFamily="34" charset="0"/>
                <a:cs typeface="Verdana" pitchFamily="34" charset="0"/>
              </a:rPr>
              <a:t>, con ello, los recursos económicos, la infraestructura, el personal docente y administrativo se han visto reducidos e insuficientes.</a:t>
            </a:r>
            <a:endParaRPr lang="es-BO" sz="1600" dirty="0">
              <a:latin typeface="Verdana" pitchFamily="34" charset="0"/>
              <a:ea typeface="Verdana" pitchFamily="34" charset="0"/>
              <a:cs typeface="Verdana" pitchFamily="34" charset="0"/>
            </a:endParaRPr>
          </a:p>
          <a:p>
            <a:pPr lvl="0" algn="just"/>
            <a:r>
              <a:rPr lang="es-ES" sz="1600" dirty="0" smtClean="0">
                <a:latin typeface="Verdana" pitchFamily="34" charset="0"/>
                <a:ea typeface="Verdana" pitchFamily="34" charset="0"/>
                <a:cs typeface="Verdana" pitchFamily="34" charset="0"/>
              </a:rPr>
              <a:t>Cuestionamiento al </a:t>
            </a:r>
            <a:r>
              <a:rPr lang="es-ES" sz="1600" dirty="0">
                <a:latin typeface="Verdana" pitchFamily="34" charset="0"/>
                <a:ea typeface="Verdana" pitchFamily="34" charset="0"/>
                <a:cs typeface="Verdana" pitchFamily="34" charset="0"/>
              </a:rPr>
              <a:t>centralismo epistemológico occidental </a:t>
            </a:r>
            <a:r>
              <a:rPr lang="es-ES" sz="1600" dirty="0" smtClean="0">
                <a:latin typeface="Verdana" pitchFamily="34" charset="0"/>
                <a:ea typeface="Verdana" pitchFamily="34" charset="0"/>
                <a:cs typeface="Verdana" pitchFamily="34" charset="0"/>
              </a:rPr>
              <a:t>y </a:t>
            </a:r>
            <a:r>
              <a:rPr lang="es-ES" sz="1600" dirty="0">
                <a:latin typeface="Verdana" pitchFamily="34" charset="0"/>
                <a:ea typeface="Verdana" pitchFamily="34" charset="0"/>
                <a:cs typeface="Verdana" pitchFamily="34" charset="0"/>
              </a:rPr>
              <a:t>su carácter </a:t>
            </a:r>
            <a:r>
              <a:rPr lang="es-ES" sz="1600" dirty="0" err="1">
                <a:latin typeface="Verdana" pitchFamily="34" charset="0"/>
                <a:ea typeface="Verdana" pitchFamily="34" charset="0"/>
                <a:cs typeface="Verdana" pitchFamily="34" charset="0"/>
              </a:rPr>
              <a:t>monocultural</a:t>
            </a:r>
            <a:r>
              <a:rPr lang="es-ES" sz="1600" dirty="0">
                <a:latin typeface="Verdana" pitchFamily="34" charset="0"/>
                <a:ea typeface="Verdana" pitchFamily="34" charset="0"/>
                <a:cs typeface="Verdana" pitchFamily="34" charset="0"/>
              </a:rPr>
              <a:t> y monolingüe.</a:t>
            </a:r>
            <a:endParaRPr lang="es-BO" sz="1600" dirty="0">
              <a:latin typeface="Verdana" pitchFamily="34" charset="0"/>
              <a:ea typeface="Verdana" pitchFamily="34" charset="0"/>
              <a:cs typeface="Verdana" pitchFamily="34" charset="0"/>
            </a:endParaRPr>
          </a:p>
          <a:p>
            <a:pPr lvl="0" algn="just"/>
            <a:r>
              <a:rPr lang="es-ES" sz="1600" dirty="0" smtClean="0">
                <a:latin typeface="Verdana" pitchFamily="34" charset="0"/>
                <a:ea typeface="Verdana" pitchFamily="34" charset="0"/>
                <a:cs typeface="Verdana" pitchFamily="34" charset="0"/>
              </a:rPr>
              <a:t>Acceso continúa </a:t>
            </a:r>
            <a:r>
              <a:rPr lang="es-ES" sz="1600" dirty="0">
                <a:latin typeface="Verdana" pitchFamily="34" charset="0"/>
                <a:ea typeface="Verdana" pitchFamily="34" charset="0"/>
                <a:cs typeface="Verdana" pitchFamily="34" charset="0"/>
              </a:rPr>
              <a:t>restringido a diversos sectores poblacionales</a:t>
            </a:r>
            <a:r>
              <a:rPr lang="es-ES" sz="1600" dirty="0" smtClean="0">
                <a:latin typeface="Verdana" pitchFamily="34" charset="0"/>
                <a:ea typeface="Verdana" pitchFamily="34" charset="0"/>
                <a:cs typeface="Verdana" pitchFamily="34" charset="0"/>
              </a:rPr>
              <a:t>.</a:t>
            </a:r>
          </a:p>
          <a:p>
            <a:pPr lvl="0" algn="just"/>
            <a:r>
              <a:rPr lang="es-ES" sz="1600" dirty="0" smtClean="0">
                <a:latin typeface="Verdana" pitchFamily="34" charset="0"/>
                <a:ea typeface="Verdana" pitchFamily="34" charset="0"/>
                <a:cs typeface="Verdana" pitchFamily="34" charset="0"/>
              </a:rPr>
              <a:t>Cuestionamiento a </a:t>
            </a:r>
            <a:r>
              <a:rPr lang="es-ES" sz="1600" dirty="0">
                <a:latin typeface="Verdana" pitchFamily="34" charset="0"/>
                <a:ea typeface="Verdana" pitchFamily="34" charset="0"/>
                <a:cs typeface="Verdana" pitchFamily="34" charset="0"/>
              </a:rPr>
              <a:t>su carácter “blanqueador”. </a:t>
            </a:r>
            <a:endParaRPr lang="es-BO" sz="1600" dirty="0">
              <a:latin typeface="Verdana" pitchFamily="34" charset="0"/>
              <a:ea typeface="Verdana" pitchFamily="34" charset="0"/>
              <a:cs typeface="Verdana" pitchFamily="34" charset="0"/>
            </a:endParaRPr>
          </a:p>
          <a:p>
            <a:pPr lvl="0" algn="just"/>
            <a:r>
              <a:rPr lang="es-ES" sz="1600" dirty="0">
                <a:latin typeface="Verdana" pitchFamily="34" charset="0"/>
                <a:ea typeface="Verdana" pitchFamily="34" charset="0"/>
                <a:cs typeface="Verdana" pitchFamily="34" charset="0"/>
              </a:rPr>
              <a:t>Las aulas universitarias </a:t>
            </a:r>
            <a:r>
              <a:rPr lang="es-ES" sz="1600" dirty="0" smtClean="0">
                <a:latin typeface="Verdana" pitchFamily="34" charset="0"/>
                <a:ea typeface="Verdana" pitchFamily="34" charset="0"/>
                <a:cs typeface="Verdana" pitchFamily="34" charset="0"/>
              </a:rPr>
              <a:t>reflejan la diversidad de </a:t>
            </a:r>
            <a:r>
              <a:rPr lang="es-ES" sz="1600" dirty="0">
                <a:latin typeface="Verdana" pitchFamily="34" charset="0"/>
                <a:ea typeface="Verdana" pitchFamily="34" charset="0"/>
                <a:cs typeface="Verdana" pitchFamily="34" charset="0"/>
              </a:rPr>
              <a:t>jóvenes y señoritas de diversos estratos sociales, orígenes étnicos y hablantes del castellano y lenguas indígenas</a:t>
            </a:r>
            <a:r>
              <a:rPr lang="es-ES" sz="1600" dirty="0" smtClean="0">
                <a:latin typeface="Verdana" pitchFamily="34" charset="0"/>
                <a:ea typeface="Verdana" pitchFamily="34" charset="0"/>
                <a:cs typeface="Verdana" pitchFamily="34" charset="0"/>
              </a:rPr>
              <a:t>.</a:t>
            </a:r>
          </a:p>
          <a:p>
            <a:pPr lvl="0" algn="just"/>
            <a:r>
              <a:rPr lang="es-ES" sz="1600" dirty="0" smtClean="0">
                <a:latin typeface="Verdana" pitchFamily="34" charset="0"/>
                <a:ea typeface="Verdana" pitchFamily="34" charset="0"/>
                <a:cs typeface="Verdana" pitchFamily="34" charset="0"/>
              </a:rPr>
              <a:t>Persistencia de </a:t>
            </a:r>
            <a:r>
              <a:rPr lang="es-ES" sz="1600" dirty="0">
                <a:latin typeface="Verdana" pitchFamily="34" charset="0"/>
                <a:ea typeface="Verdana" pitchFamily="34" charset="0"/>
                <a:cs typeface="Verdana" pitchFamily="34" charset="0"/>
              </a:rPr>
              <a:t>aislamiento, burla, descalificación y </a:t>
            </a:r>
            <a:r>
              <a:rPr lang="es-ES" sz="1600" dirty="0" smtClean="0">
                <a:latin typeface="Verdana" pitchFamily="34" charset="0"/>
                <a:ea typeface="Verdana" pitchFamily="34" charset="0"/>
                <a:cs typeface="Verdana" pitchFamily="34" charset="0"/>
              </a:rPr>
              <a:t>discriminación hacia </a:t>
            </a:r>
            <a:r>
              <a:rPr lang="es-ES" sz="1600" dirty="0">
                <a:latin typeface="Verdana" pitchFamily="34" charset="0"/>
                <a:ea typeface="Verdana" pitchFamily="34" charset="0"/>
                <a:cs typeface="Verdana" pitchFamily="34" charset="0"/>
              </a:rPr>
              <a:t>aquellos estudiantes que son </a:t>
            </a:r>
            <a:r>
              <a:rPr lang="es-ES" sz="1600" dirty="0" smtClean="0">
                <a:latin typeface="Verdana" pitchFamily="34" charset="0"/>
                <a:ea typeface="Verdana" pitchFamily="34" charset="0"/>
                <a:cs typeface="Verdana" pitchFamily="34" charset="0"/>
              </a:rPr>
              <a:t>de </a:t>
            </a:r>
            <a:r>
              <a:rPr lang="es-ES" sz="1600" dirty="0">
                <a:latin typeface="Verdana" pitchFamily="34" charset="0"/>
                <a:ea typeface="Verdana" pitchFamily="34" charset="0"/>
                <a:cs typeface="Verdana" pitchFamily="34" charset="0"/>
              </a:rPr>
              <a:t>origen </a:t>
            </a:r>
            <a:r>
              <a:rPr lang="es-ES" sz="1600" dirty="0" smtClean="0">
                <a:latin typeface="Verdana" pitchFamily="34" charset="0"/>
                <a:ea typeface="Verdana" pitchFamily="34" charset="0"/>
                <a:cs typeface="Verdana" pitchFamily="34" charset="0"/>
              </a:rPr>
              <a:t>indígena.</a:t>
            </a:r>
          </a:p>
          <a:p>
            <a:pPr lvl="0" algn="just"/>
            <a:r>
              <a:rPr lang="es-BO" sz="1600" dirty="0" smtClean="0">
                <a:latin typeface="Verdana" pitchFamily="34" charset="0"/>
                <a:ea typeface="Verdana" pitchFamily="34" charset="0"/>
                <a:cs typeface="Verdana" pitchFamily="34" charset="0"/>
              </a:rPr>
              <a:t>Carácter</a:t>
            </a:r>
            <a:r>
              <a:rPr lang="es-ES" sz="1600" dirty="0" smtClean="0">
                <a:latin typeface="Verdana" pitchFamily="34" charset="0"/>
                <a:ea typeface="Verdana" pitchFamily="34" charset="0"/>
                <a:cs typeface="Verdana" pitchFamily="34" charset="0"/>
              </a:rPr>
              <a:t> excluyente y tendencia </a:t>
            </a:r>
            <a:r>
              <a:rPr lang="es-ES" sz="1600" dirty="0">
                <a:latin typeface="Verdana" pitchFamily="34" charset="0"/>
                <a:ea typeface="Verdana" pitchFamily="34" charset="0"/>
                <a:cs typeface="Verdana" pitchFamily="34" charset="0"/>
              </a:rPr>
              <a:t>discriminatoria.</a:t>
            </a:r>
            <a:endParaRPr lang="es-BO" sz="1600" dirty="0">
              <a:latin typeface="Verdana" pitchFamily="34" charset="0"/>
              <a:ea typeface="Verdana" pitchFamily="34" charset="0"/>
              <a:cs typeface="Verdana" pitchFamily="34" charset="0"/>
            </a:endParaRPr>
          </a:p>
          <a:p>
            <a:pPr lvl="0" algn="just"/>
            <a:r>
              <a:rPr lang="es-ES" sz="1600" dirty="0" smtClean="0">
                <a:latin typeface="Verdana" pitchFamily="34" charset="0"/>
                <a:ea typeface="Verdana" pitchFamily="34" charset="0"/>
                <a:cs typeface="Verdana" pitchFamily="34" charset="0"/>
              </a:rPr>
              <a:t>Su </a:t>
            </a:r>
            <a:r>
              <a:rPr lang="es-ES" sz="1600" dirty="0">
                <a:latin typeface="Verdana" pitchFamily="34" charset="0"/>
                <a:ea typeface="Verdana" pitchFamily="34" charset="0"/>
                <a:cs typeface="Verdana" pitchFamily="34" charset="0"/>
              </a:rPr>
              <a:t>perspectiva paternalista hacia la sociedad</a:t>
            </a:r>
            <a:r>
              <a:rPr lang="es-ES" sz="1600" dirty="0" smtClean="0">
                <a:latin typeface="Verdana" pitchFamily="34" charset="0"/>
                <a:ea typeface="Verdana" pitchFamily="34" charset="0"/>
                <a:cs typeface="Verdana" pitchFamily="34" charset="0"/>
              </a:rPr>
              <a:t>.</a:t>
            </a:r>
            <a:endParaRPr lang="es-BO" sz="1600" dirty="0">
              <a:latin typeface="Verdana" pitchFamily="34" charset="0"/>
              <a:ea typeface="Verdana" pitchFamily="34" charset="0"/>
              <a:cs typeface="Verdana" pitchFamily="34" charset="0"/>
            </a:endParaRPr>
          </a:p>
          <a:p>
            <a:pPr lvl="0" algn="just"/>
            <a:r>
              <a:rPr lang="es-ES" sz="1600" dirty="0" smtClean="0">
                <a:latin typeface="Verdana" pitchFamily="34" charset="0"/>
                <a:ea typeface="Verdana" pitchFamily="34" charset="0"/>
                <a:cs typeface="Verdana" pitchFamily="34" charset="0"/>
              </a:rPr>
              <a:t>Búsqueda </a:t>
            </a:r>
            <a:r>
              <a:rPr lang="es-ES" sz="1600" dirty="0">
                <a:latin typeface="Verdana" pitchFamily="34" charset="0"/>
                <a:ea typeface="Verdana" pitchFamily="34" charset="0"/>
                <a:cs typeface="Verdana" pitchFamily="34" charset="0"/>
              </a:rPr>
              <a:t>desesperada de </a:t>
            </a:r>
            <a:r>
              <a:rPr lang="es-ES" sz="1600" dirty="0" smtClean="0">
                <a:latin typeface="Verdana" pitchFamily="34" charset="0"/>
                <a:ea typeface="Verdana" pitchFamily="34" charset="0"/>
                <a:cs typeface="Verdana" pitchFamily="34" charset="0"/>
              </a:rPr>
              <a:t>acreditación e </a:t>
            </a:r>
            <a:r>
              <a:rPr lang="es-ES" sz="1600" dirty="0">
                <a:latin typeface="Verdana" pitchFamily="34" charset="0"/>
                <a:ea typeface="Verdana" pitchFamily="34" charset="0"/>
                <a:cs typeface="Verdana" pitchFamily="34" charset="0"/>
              </a:rPr>
              <a:t>internacionalización, descuidando claramente su pertinencia académica y relevancia social como respuesta a las necesidades y demandas del contexto local, nacional e internacional</a:t>
            </a:r>
            <a:r>
              <a:rPr lang="es-ES" sz="1600" dirty="0" smtClean="0">
                <a:latin typeface="Verdana" pitchFamily="34" charset="0"/>
                <a:ea typeface="Verdana" pitchFamily="34" charset="0"/>
                <a:cs typeface="Verdana" pitchFamily="34" charset="0"/>
              </a:rPr>
              <a:t>.</a:t>
            </a:r>
          </a:p>
          <a:p>
            <a:pPr lvl="0" algn="just"/>
            <a:r>
              <a:rPr lang="es-ES" sz="1600" dirty="0">
                <a:latin typeface="Verdana" pitchFamily="34" charset="0"/>
                <a:ea typeface="Verdana" pitchFamily="34" charset="0"/>
                <a:cs typeface="Verdana" pitchFamily="34" charset="0"/>
              </a:rPr>
              <a:t>la universidad es todavía el reflejo vivo de lo que es el Estado colonial, </a:t>
            </a:r>
            <a:r>
              <a:rPr lang="es-ES" sz="1600" dirty="0" err="1">
                <a:latin typeface="Verdana" pitchFamily="34" charset="0"/>
                <a:ea typeface="Verdana" pitchFamily="34" charset="0"/>
                <a:cs typeface="Verdana" pitchFamily="34" charset="0"/>
              </a:rPr>
              <a:t>monocultural</a:t>
            </a:r>
            <a:r>
              <a:rPr lang="es-ES" sz="1600" dirty="0">
                <a:latin typeface="Verdana" pitchFamily="34" charset="0"/>
                <a:ea typeface="Verdana" pitchFamily="34" charset="0"/>
                <a:cs typeface="Verdana" pitchFamily="34" charset="0"/>
              </a:rPr>
              <a:t>, monolingüe y </a:t>
            </a:r>
            <a:r>
              <a:rPr lang="es-ES" sz="1600" dirty="0" err="1" smtClean="0">
                <a:latin typeface="Verdana" pitchFamily="34" charset="0"/>
                <a:ea typeface="Verdana" pitchFamily="34" charset="0"/>
                <a:cs typeface="Verdana" pitchFamily="34" charset="0"/>
              </a:rPr>
              <a:t>uniformizador</a:t>
            </a:r>
            <a:r>
              <a:rPr lang="es-ES" sz="1600" dirty="0" smtClean="0">
                <a:latin typeface="Verdana" pitchFamily="34" charset="0"/>
                <a:ea typeface="Verdana" pitchFamily="34" charset="0"/>
                <a:cs typeface="Verdana" pitchFamily="34" charset="0"/>
              </a:rPr>
              <a:t>.</a:t>
            </a:r>
            <a:endParaRPr lang="es-BO" sz="16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404171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hincheta">
  <a:themeElements>
    <a:clrScheme name="Perspectiva">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Chincheta">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hincheta">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717</TotalTime>
  <Words>2941</Words>
  <Application>Microsoft Office PowerPoint</Application>
  <PresentationFormat>Presentación en pantalla (4:3)</PresentationFormat>
  <Paragraphs>214</Paragraphs>
  <Slides>19</Slides>
  <Notes>1</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Chincheta</vt:lpstr>
      <vt:lpstr>Interculturalizar la universidad: estrategias, esfuerzos y acciones desde abajo</vt:lpstr>
      <vt:lpstr>Aspectos a considerar</vt:lpstr>
      <vt:lpstr>La diversidad lingüística y cultural en América Latina</vt:lpstr>
      <vt:lpstr>Población indígena y pueblos indígenas en Sud América</vt:lpstr>
      <vt:lpstr>La diversidad lingüística cultural y la Educación Superior</vt:lpstr>
      <vt:lpstr>El cuestionamiento a la dimensión epistemológica</vt:lpstr>
      <vt:lpstr>Qué se espera de la Educción Superior</vt:lpstr>
      <vt:lpstr>La Educación Superior en Bolivia</vt:lpstr>
      <vt:lpstr>Presentación de PowerPoint</vt:lpstr>
      <vt:lpstr>El caso de la UMSS</vt:lpstr>
      <vt:lpstr>El caso de la Facultad de Humanidades</vt:lpstr>
      <vt:lpstr>El caso del PROEIB Andes: pistas de interculturalización desde abajo</vt:lpstr>
      <vt:lpstr>Presentación de PowerPoint</vt:lpstr>
      <vt:lpstr>Presentación de PowerPoint</vt:lpstr>
      <vt:lpstr>Lecciones y reflexiones de la experiencia</vt:lpstr>
      <vt:lpstr>Presentación de PowerPoint</vt:lpstr>
      <vt:lpstr>Conclusiones</vt:lpstr>
      <vt:lpstr>Recomendaciones</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Interculturalizar la universidad: estrategias, esfuerzos y acciones desde abajo</dc:title>
  <dc:creator>VICENTE LIMACHI</dc:creator>
  <cp:lastModifiedBy>VICENTE LIMACHI</cp:lastModifiedBy>
  <cp:revision>86</cp:revision>
  <dcterms:created xsi:type="dcterms:W3CDTF">2014-04-23T02:01:37Z</dcterms:created>
  <dcterms:modified xsi:type="dcterms:W3CDTF">2014-04-29T05:15:19Z</dcterms:modified>
</cp:coreProperties>
</file>