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21"/>
  </p:notesMasterIdLst>
  <p:sldIdLst>
    <p:sldId id="256" r:id="rId2"/>
    <p:sldId id="263" r:id="rId3"/>
    <p:sldId id="264" r:id="rId4"/>
    <p:sldId id="265" r:id="rId5"/>
    <p:sldId id="282" r:id="rId6"/>
    <p:sldId id="266" r:id="rId7"/>
    <p:sldId id="283" r:id="rId8"/>
    <p:sldId id="284" r:id="rId9"/>
    <p:sldId id="267" r:id="rId10"/>
    <p:sldId id="285" r:id="rId11"/>
    <p:sldId id="268" r:id="rId12"/>
    <p:sldId id="269" r:id="rId13"/>
    <p:sldId id="270" r:id="rId14"/>
    <p:sldId id="271" r:id="rId15"/>
    <p:sldId id="286" r:id="rId16"/>
    <p:sldId id="272" r:id="rId17"/>
    <p:sldId id="287" r:id="rId18"/>
    <p:sldId id="275" r:id="rId19"/>
    <p:sldId id="289" r:id="rId20"/>
  </p:sldIdLst>
  <p:sldSz cx="9144000" cy="6858000" type="screen4x3"/>
  <p:notesSz cx="6858000" cy="9144000"/>
  <p:defaultText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snapToGrid="0" snapToObjects="1" showGuides="1">
      <p:cViewPr>
        <p:scale>
          <a:sx n="71" d="100"/>
          <a:sy n="71" d="100"/>
        </p:scale>
        <p:origin x="-2480" y="-344"/>
      </p:cViewPr>
      <p:guideLst>
        <p:guide orient="horz" pos="2160"/>
        <p:guide pos="2880"/>
      </p:guideLst>
    </p:cSldViewPr>
  </p:slideViewPr>
  <p:outlineViewPr>
    <p:cViewPr>
      <p:scale>
        <a:sx n="33" d="100"/>
        <a:sy n="33" d="100"/>
      </p:scale>
      <p:origin x="0" y="2482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_trad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748083-304B-104B-A781-BE1CAE944C54}" type="datetimeFigureOut">
              <a:rPr lang="es-ES_tradnl" smtClean="0"/>
              <a:pPr/>
              <a:t>27/04/14</a:t>
            </a:fld>
            <a:endParaRPr lang="es-ES_trad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s-ES_trad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_trad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C1BD8E-3F64-B442-B5C3-4C36FDB1D7EA}" type="slidenum">
              <a:rPr lang="es-ES_tradnl" smtClean="0"/>
              <a:pPr/>
              <a:t>‹Nr.›</a:t>
            </a:fld>
            <a:endParaRPr lang="es-ES_tradnl"/>
          </a:p>
        </p:txBody>
      </p:sp>
    </p:spTree>
    <p:extLst>
      <p:ext uri="{BB962C8B-B14F-4D97-AF65-F5344CB8AC3E}">
        <p14:creationId xmlns:p14="http://schemas.microsoft.com/office/powerpoint/2010/main" val="12270495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2</a:t>
            </a:fld>
            <a:endParaRPr lang="es-ES_trad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11</a:t>
            </a:fld>
            <a:endParaRPr lang="es-ES_trad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12</a:t>
            </a:fld>
            <a:endParaRPr lang="es-ES_trad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13</a:t>
            </a:fld>
            <a:endParaRPr lang="es-ES_trad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14</a:t>
            </a:fld>
            <a:endParaRPr lang="es-ES_trad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15</a:t>
            </a:fld>
            <a:endParaRPr lang="es-ES_trad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16</a:t>
            </a:fld>
            <a:endParaRPr lang="es-ES_trad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17</a:t>
            </a:fld>
            <a:endParaRPr lang="es-ES_trad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18</a:t>
            </a:fld>
            <a:endParaRPr lang="es-ES_trad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3</a:t>
            </a:fld>
            <a:endParaRPr lang="es-ES_trad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4</a:t>
            </a:fld>
            <a:endParaRPr lang="es-ES_trad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5</a:t>
            </a:fld>
            <a:endParaRPr lang="es-ES_trad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6</a:t>
            </a:fld>
            <a:endParaRPr lang="es-ES_trad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7</a:t>
            </a:fld>
            <a:endParaRPr lang="es-ES_trad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8</a:t>
            </a:fld>
            <a:endParaRPr lang="es-ES_trad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9</a:t>
            </a:fld>
            <a:endParaRPr lang="es-ES_trad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C1BD8E-3F64-B442-B5C3-4C36FDB1D7EA}" type="slidenum">
              <a:rPr lang="es-ES_tradnl" smtClean="0"/>
              <a:pPr/>
              <a:t>10</a:t>
            </a:fld>
            <a:endParaRPr lang="es-ES_trad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lstStyle>
          <a:p>
            <a:r>
              <a:rPr kumimoji="0" lang="es-ES_tradnl"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_tradnl" smtClean="0"/>
              <a:t>Click to edit Master subtitle style</a:t>
            </a:r>
            <a:endParaRPr kumimoji="0" lang="en-US"/>
          </a:p>
        </p:txBody>
      </p:sp>
      <p:sp>
        <p:nvSpPr>
          <p:cNvPr id="7" name="Date Placeholder 6"/>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20" name="Footer Placeholder 19"/>
          <p:cNvSpPr>
            <a:spLocks noGrp="1"/>
          </p:cNvSpPr>
          <p:nvPr>
            <p:ph type="ftr" sz="quarter" idx="11"/>
          </p:nvPr>
        </p:nvSpPr>
        <p:spPr/>
        <p:txBody>
          <a:bodyPr/>
          <a:lstStyle/>
          <a:p>
            <a:endParaRPr lang="es-ES_tradnl"/>
          </a:p>
        </p:txBody>
      </p:sp>
      <p:sp>
        <p:nvSpPr>
          <p:cNvPr id="10" name="Slide Number Placeholder 9"/>
          <p:cNvSpPr>
            <a:spLocks noGrp="1"/>
          </p:cNvSpPr>
          <p:nvPr>
            <p:ph type="sldNum" sz="quarter" idx="12"/>
          </p:nvPr>
        </p:nvSpPr>
        <p:spPr/>
        <p:txBody>
          <a:bodyPr/>
          <a:lstStyle/>
          <a:p>
            <a:fld id="{AC9A0CB4-0417-9D4F-A710-C0303F5474B8}" type="slidenum">
              <a:rPr lang="es-ES_tradnl" smtClean="0"/>
              <a:pPr/>
              <a:t>‹Nr.›</a:t>
            </a:fld>
            <a:endParaRPr lang="es-ES_tradnl"/>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s-ES_tradnl"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4" name="Date Placeholder 3"/>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s-ES_tradnl"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4" name="Date Placeholder 3"/>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s-ES_tradnl"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4" name="Date Placeholder 3"/>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lstStyle>
          <a:p>
            <a:r>
              <a:rPr kumimoji="0" lang="es-ES_tradnl"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_tradnl" smtClean="0"/>
              <a:t>Click to edit Master text styles</a:t>
            </a:r>
          </a:p>
        </p:txBody>
      </p:sp>
      <p:sp>
        <p:nvSpPr>
          <p:cNvPr id="4" name="Date Placeholder 3"/>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AC9A0CB4-0417-9D4F-A710-C0303F5474B8}" type="slidenum">
              <a:rPr lang="es-ES_tradnl" smtClean="0"/>
              <a:pPr/>
              <a:t>‹Nr.›</a:t>
            </a:fld>
            <a:endParaRPr lang="es-ES_tradnl"/>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s-ES_tradnl"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5" name="Date Placeholder 4"/>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lstStyle>
          <a:p>
            <a:r>
              <a:rPr kumimoji="0" lang="es-ES_tradnl"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_tradnl"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_tradnl"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7" name="Date Placeholder 6"/>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s-ES_tradnl" smtClean="0"/>
              <a:t>Click to edit Master title style</a:t>
            </a:r>
            <a:endParaRPr kumimoji="0" lang="en-US"/>
          </a:p>
        </p:txBody>
      </p:sp>
      <p:sp>
        <p:nvSpPr>
          <p:cNvPr id="3" name="Date Placeholder 2"/>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AC9A0CB4-0417-9D4F-A710-C0303F5474B8}" type="slidenum">
              <a:rPr lang="es-ES_tradnl" smtClean="0"/>
              <a:pPr/>
              <a:t>‹Nr.›</a:t>
            </a:fld>
            <a:endParaRPr lang="es-ES_tradnl"/>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lstStyle>
          <a:p>
            <a:r>
              <a:rPr kumimoji="0" lang="es-ES_tradnl"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_tradnl"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lstStyle>
          <a:p>
            <a:pPr lvl="0" eaLnBrk="1" latinLnBrk="0" hangingPunct="1"/>
            <a:r>
              <a:rPr lang="es-ES_tradnl" smtClean="0"/>
              <a:t>Click to edit Master text styles</a:t>
            </a:r>
          </a:p>
          <a:p>
            <a:pPr lvl="1" eaLnBrk="1" latinLnBrk="0" hangingPunct="1"/>
            <a:r>
              <a:rPr lang="es-ES_tradnl" smtClean="0"/>
              <a:t>Second level</a:t>
            </a:r>
          </a:p>
          <a:p>
            <a:pPr lvl="2" eaLnBrk="1" latinLnBrk="0" hangingPunct="1"/>
            <a:r>
              <a:rPr lang="es-ES_tradnl" smtClean="0"/>
              <a:t>Third level</a:t>
            </a:r>
          </a:p>
          <a:p>
            <a:pPr lvl="3" eaLnBrk="1" latinLnBrk="0" hangingPunct="1"/>
            <a:r>
              <a:rPr lang="es-ES_tradnl" smtClean="0"/>
              <a:t>Fourth level</a:t>
            </a:r>
          </a:p>
          <a:p>
            <a:pPr lvl="4" eaLnBrk="1" latinLnBrk="0" hangingPunct="1"/>
            <a:r>
              <a:rPr lang="es-ES_tradnl" smtClean="0"/>
              <a:t>Fifth level</a:t>
            </a:r>
            <a:endParaRPr kumimoji="0" lang="en-US"/>
          </a:p>
        </p:txBody>
      </p:sp>
      <p:sp>
        <p:nvSpPr>
          <p:cNvPr id="5" name="Date Placeholder 4"/>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AC9A0CB4-0417-9D4F-A710-C0303F5474B8}" type="slidenum">
              <a:rPr lang="es-ES_tradnl" smtClean="0"/>
              <a:pPr/>
              <a:t>‹Nr.›</a:t>
            </a:fld>
            <a:endParaRPr lang="es-ES_trad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lstStyle>
          <a:p>
            <a:r>
              <a:rPr kumimoji="0" lang="es-ES_tradnl" smtClean="0"/>
              <a:t>Click to edit Master title style</a:t>
            </a:r>
            <a:endParaRPr kumimoji="0" lang="en-US"/>
          </a:p>
        </p:txBody>
      </p:sp>
      <p:sp>
        <p:nvSpPr>
          <p:cNvPr id="5" name="Date Placeholder 4"/>
          <p:cNvSpPr>
            <a:spLocks noGrp="1"/>
          </p:cNvSpPr>
          <p:nvPr>
            <p:ph type="dt" sz="half" idx="10"/>
          </p:nvPr>
        </p:nvSpPr>
        <p:spPr/>
        <p:txBody>
          <a:bodyPr/>
          <a:lstStyle/>
          <a:p>
            <a:fld id="{2F4B04E9-5087-704B-BD4A-081D125AD129}" type="datetimeFigureOut">
              <a:rPr lang="es-ES_tradnl" smtClean="0"/>
              <a:pPr/>
              <a:t>27/04/14</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AC9A0CB4-0417-9D4F-A710-C0303F5474B8}" type="slidenum">
              <a:rPr lang="es-ES_tradnl" smtClean="0"/>
              <a:pPr/>
              <a:t>‹Nr.›</a:t>
            </a:fld>
            <a:endParaRPr lang="es-ES_tradnl"/>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lstStyle>
          <a:p>
            <a:pPr marL="0" algn="l" eaLnBrk="1" latinLnBrk="0" hangingPunct="1"/>
            <a:r>
              <a:rPr kumimoji="0" lang="es-ES_tradnl" smtClean="0"/>
              <a:t>Click icon to add picture</a:t>
            </a:r>
            <a:endParaRPr kumimoji="0" lang="en-US" dirty="0"/>
          </a:p>
        </p:txBody>
      </p:sp>
      <p:sp>
        <p:nvSpPr>
          <p:cNvPr id="9" name="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lstStyle>
          <a:p>
            <a:pPr lvl="0" eaLnBrk="1" latinLnBrk="0" hangingPunct="1"/>
            <a:r>
              <a:rPr kumimoji="0" lang="es-ES_tradnl"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s-ES_tradnl"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s-ES_tradnl" smtClean="0"/>
              <a:t>Click to edit Master text styles</a:t>
            </a:r>
          </a:p>
          <a:p>
            <a:pPr lvl="1" eaLnBrk="1" latinLnBrk="0" hangingPunct="1"/>
            <a:r>
              <a:rPr kumimoji="0" lang="es-ES_tradnl" smtClean="0"/>
              <a:t>Second level</a:t>
            </a:r>
          </a:p>
          <a:p>
            <a:pPr lvl="2" eaLnBrk="1" latinLnBrk="0" hangingPunct="1"/>
            <a:r>
              <a:rPr kumimoji="0" lang="es-ES_tradnl" smtClean="0"/>
              <a:t>Third level</a:t>
            </a:r>
          </a:p>
          <a:p>
            <a:pPr lvl="3" eaLnBrk="1" latinLnBrk="0" hangingPunct="1"/>
            <a:r>
              <a:rPr kumimoji="0" lang="es-ES_tradnl" smtClean="0"/>
              <a:t>Fourth level</a:t>
            </a:r>
          </a:p>
          <a:p>
            <a:pPr lvl="4" eaLnBrk="1" latinLnBrk="0" hangingPunct="1"/>
            <a:r>
              <a:rPr kumimoji="0" lang="es-ES_tradnl"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lstStyle>
          <a:p>
            <a:fld id="{2F4B04E9-5087-704B-BD4A-081D125AD129}" type="datetimeFigureOut">
              <a:rPr lang="es-ES_tradnl" smtClean="0"/>
              <a:pPr/>
              <a:t>27/04/14</a:t>
            </a:fld>
            <a:endParaRPr lang="es-ES_tradnl"/>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lstStyle>
          <a:p>
            <a:endParaRPr lang="es-ES_tradnl"/>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lstStyle>
          <a:p>
            <a:fld id="{AC9A0CB4-0417-9D4F-A710-C0303F5474B8}" type="slidenum">
              <a:rPr lang="es-ES_tradnl" smtClean="0"/>
              <a:pPr/>
              <a:t>‹Nr.›</a:t>
            </a:fld>
            <a:endParaRPr lang="es-ES_tradnl"/>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10291" y="5723497"/>
            <a:ext cx="4923418" cy="369332"/>
          </a:xfrm>
          <a:prstGeom prst="rect">
            <a:avLst/>
          </a:prstGeom>
          <a:noFill/>
        </p:spPr>
        <p:txBody>
          <a:bodyPr wrap="square" rtlCol="0">
            <a:spAutoFit/>
          </a:bodyPr>
          <a:lstStyle/>
          <a:p>
            <a:pPr algn="ctr"/>
            <a:r>
              <a:rPr lang="es-ES_tradnl" dirty="0" smtClean="0">
                <a:solidFill>
                  <a:schemeClr val="bg1"/>
                </a:solidFill>
              </a:rPr>
              <a:t>Managua. 14 de Junio, 2013</a:t>
            </a:r>
            <a:endParaRPr lang="es-ES_tradnl" dirty="0">
              <a:solidFill>
                <a:schemeClr val="bg1"/>
              </a:solidFill>
            </a:endParaRPr>
          </a:p>
        </p:txBody>
      </p:sp>
      <p:sp>
        <p:nvSpPr>
          <p:cNvPr id="8" name="Title 6"/>
          <p:cNvSpPr>
            <a:spLocks noGrp="1"/>
          </p:cNvSpPr>
          <p:nvPr>
            <p:ph type="ctrTitle"/>
          </p:nvPr>
        </p:nvSpPr>
        <p:spPr>
          <a:xfrm>
            <a:off x="1267607" y="346361"/>
            <a:ext cx="7559040" cy="415637"/>
          </a:xfrm>
        </p:spPr>
        <p:txBody>
          <a:bodyPr>
            <a:normAutofit/>
          </a:bodyPr>
          <a:lstStyle/>
          <a:p>
            <a:r>
              <a:rPr lang="es-ES_tradnl" sz="2000" b="1" dirty="0" smtClean="0">
                <a:solidFill>
                  <a:srgbClr val="000090"/>
                </a:solidFill>
              </a:rPr>
              <a:t>“</a:t>
            </a:r>
            <a:r>
              <a:rPr lang="es-ES_tradnl" sz="2000" b="1" dirty="0">
                <a:solidFill>
                  <a:srgbClr val="000090"/>
                </a:solidFill>
              </a:rPr>
              <a:t>La Interculturalidad en la Educación Superior de Nicaragua</a:t>
            </a:r>
            <a:r>
              <a:rPr lang="es-ES_tradnl" sz="2000" b="1" dirty="0" smtClean="0">
                <a:solidFill>
                  <a:srgbClr val="000090"/>
                </a:solidFill>
              </a:rPr>
              <a:t>”</a:t>
            </a:r>
            <a:endParaRPr lang="es-ES_tradnl" sz="2000" b="1" dirty="0">
              <a:solidFill>
                <a:srgbClr val="000090"/>
              </a:solidFill>
            </a:endParaRPr>
          </a:p>
        </p:txBody>
      </p:sp>
      <p:sp>
        <p:nvSpPr>
          <p:cNvPr id="9" name="TextBox 8"/>
          <p:cNvSpPr txBox="1"/>
          <p:nvPr/>
        </p:nvSpPr>
        <p:spPr>
          <a:xfrm>
            <a:off x="2110291" y="6092829"/>
            <a:ext cx="4021861" cy="369332"/>
          </a:xfrm>
          <a:prstGeom prst="rect">
            <a:avLst/>
          </a:prstGeom>
          <a:noFill/>
        </p:spPr>
        <p:txBody>
          <a:bodyPr wrap="square" rtlCol="0">
            <a:spAutoFit/>
          </a:bodyPr>
          <a:lstStyle/>
          <a:p>
            <a:pPr algn="ctr"/>
            <a:r>
              <a:rPr lang="es-ES_tradnl" b="1" dirty="0" smtClean="0">
                <a:solidFill>
                  <a:srgbClr val="000090"/>
                </a:solidFill>
              </a:rPr>
              <a:t>Ecuador, </a:t>
            </a:r>
            <a:r>
              <a:rPr lang="es-ES_tradnl" b="1" dirty="0">
                <a:solidFill>
                  <a:srgbClr val="000090"/>
                </a:solidFill>
              </a:rPr>
              <a:t>del 28 al 30 de Abril 2014</a:t>
            </a:r>
          </a:p>
        </p:txBody>
      </p:sp>
      <p:sp>
        <p:nvSpPr>
          <p:cNvPr id="10" name="TextBox 9"/>
          <p:cNvSpPr txBox="1"/>
          <p:nvPr/>
        </p:nvSpPr>
        <p:spPr>
          <a:xfrm>
            <a:off x="2110291" y="5079736"/>
            <a:ext cx="4021861" cy="584775"/>
          </a:xfrm>
          <a:prstGeom prst="rect">
            <a:avLst/>
          </a:prstGeom>
          <a:noFill/>
        </p:spPr>
        <p:txBody>
          <a:bodyPr wrap="square" rtlCol="0">
            <a:spAutoFit/>
          </a:bodyPr>
          <a:lstStyle/>
          <a:p>
            <a:pPr algn="ctr"/>
            <a:r>
              <a:rPr lang="es-ES_tradnl" sz="1600" b="1" dirty="0" smtClean="0">
                <a:latin typeface="Arial"/>
                <a:cs typeface="Arial"/>
              </a:rPr>
              <a:t>Alta </a:t>
            </a:r>
            <a:r>
              <a:rPr lang="es-ES_tradnl" sz="1600" b="1" dirty="0" err="1">
                <a:latin typeface="Arial"/>
                <a:cs typeface="Arial"/>
              </a:rPr>
              <a:t>Hooker</a:t>
            </a:r>
            <a:r>
              <a:rPr lang="es-NI" sz="1600" b="1" dirty="0">
                <a:latin typeface="Arial"/>
                <a:cs typeface="Arial"/>
              </a:rPr>
              <a:t/>
            </a:r>
            <a:br>
              <a:rPr lang="es-NI" sz="1600" b="1" dirty="0">
                <a:latin typeface="Arial"/>
                <a:cs typeface="Arial"/>
              </a:rPr>
            </a:br>
            <a:r>
              <a:rPr lang="es-ES_tradnl" sz="1600" b="1" dirty="0">
                <a:latin typeface="Arial"/>
                <a:cs typeface="Arial"/>
              </a:rPr>
              <a:t>Rectora de URACCAN, </a:t>
            </a:r>
            <a:r>
              <a:rPr lang="es-ES_tradnl" sz="1600" b="1" dirty="0" smtClean="0">
                <a:latin typeface="Arial"/>
                <a:cs typeface="Arial"/>
              </a:rPr>
              <a:t>Nicaragua</a:t>
            </a:r>
            <a:endParaRPr lang="es-ES_tradnl" sz="1600" b="1" dirty="0">
              <a:latin typeface="Arial"/>
              <a:cs typeface="Arial"/>
            </a:endParaRPr>
          </a:p>
        </p:txBody>
      </p:sp>
      <p:pic>
        <p:nvPicPr>
          <p:cNvPr id="1026" name="Picture 2" descr="F:\FOTOS URACCAN\2008\German Miranda Rio Coco\8707WANKY SAN CARLOS ASANG2 0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6353" y="850858"/>
            <a:ext cx="6176530" cy="4135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uraccan rebaso blanco.png"/>
          <p:cNvPicPr>
            <a:picLocks noChangeAspect="1"/>
          </p:cNvPicPr>
          <p:nvPr/>
        </p:nvPicPr>
        <p:blipFill>
          <a:blip r:embed="rId4"/>
          <a:stretch>
            <a:fillRect/>
          </a:stretch>
        </p:blipFill>
        <p:spPr>
          <a:xfrm>
            <a:off x="6443663" y="4136286"/>
            <a:ext cx="2395537" cy="240284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67209" y="121443"/>
            <a:ext cx="6409582" cy="1143000"/>
          </a:xfrm>
        </p:spPr>
        <p:txBody>
          <a:bodyPr>
            <a:noAutofit/>
          </a:bodyPr>
          <a:lstStyle/>
          <a:p>
            <a:pPr algn="ctr"/>
            <a:r>
              <a:rPr lang="es-NI" sz="3200" b="1" dirty="0">
                <a:solidFill>
                  <a:srgbClr val="008000"/>
                </a:solidFill>
              </a:rPr>
              <a:t>Indicadores de Interculturalidad en la Educación Superior</a:t>
            </a:r>
            <a:endParaRPr lang="es-ES_tradnl" sz="4000" dirty="0"/>
          </a:p>
        </p:txBody>
      </p:sp>
      <p:sp>
        <p:nvSpPr>
          <p:cNvPr id="3" name="Content Placeholder 2"/>
          <p:cNvSpPr>
            <a:spLocks noGrp="1"/>
          </p:cNvSpPr>
          <p:nvPr>
            <p:ph idx="1"/>
          </p:nvPr>
        </p:nvSpPr>
        <p:spPr>
          <a:xfrm>
            <a:off x="628181" y="1264443"/>
            <a:ext cx="7887637" cy="5136357"/>
          </a:xfrm>
        </p:spPr>
        <p:txBody>
          <a:bodyPr>
            <a:normAutofit fontScale="85000" lnSpcReduction="20000"/>
          </a:bodyPr>
          <a:lstStyle/>
          <a:p>
            <a:pPr algn="just"/>
            <a:r>
              <a:rPr lang="es-NI" sz="2100" dirty="0" smtClean="0">
                <a:solidFill>
                  <a:srgbClr val="000090"/>
                </a:solidFill>
                <a:latin typeface="Arial" panose="020B0604020202020204" pitchFamily="34" charset="0"/>
                <a:cs typeface="Arial" panose="020B0604020202020204" pitchFamily="34" charset="0"/>
              </a:rPr>
              <a:t>Proceso </a:t>
            </a:r>
            <a:r>
              <a:rPr lang="es-NI" sz="2100" dirty="0">
                <a:solidFill>
                  <a:srgbClr val="000090"/>
                </a:solidFill>
                <a:latin typeface="Arial" panose="020B0604020202020204" pitchFamily="34" charset="0"/>
                <a:cs typeface="Arial" panose="020B0604020202020204" pitchFamily="34" charset="0"/>
              </a:rPr>
              <a:t>sistemático de investigación cultural y lingüística con enfoque intercultural. (Participación, negociación, consenso, acompañamiento comunitario).</a:t>
            </a:r>
          </a:p>
          <a:p>
            <a:pPr algn="just"/>
            <a:r>
              <a:rPr lang="es-NI" sz="2100" dirty="0" smtClean="0">
                <a:solidFill>
                  <a:srgbClr val="000090"/>
                </a:solidFill>
                <a:latin typeface="Arial" panose="020B0604020202020204" pitchFamily="34" charset="0"/>
                <a:cs typeface="Arial" panose="020B0604020202020204" pitchFamily="34" charset="0"/>
              </a:rPr>
              <a:t>Potencializar </a:t>
            </a:r>
            <a:r>
              <a:rPr lang="es-NI" sz="2100" dirty="0">
                <a:solidFill>
                  <a:srgbClr val="000090"/>
                </a:solidFill>
                <a:latin typeface="Arial" panose="020B0604020202020204" pitchFamily="34" charset="0"/>
                <a:cs typeface="Arial" panose="020B0604020202020204" pitchFamily="34" charset="0"/>
              </a:rPr>
              <a:t>los centros productivos de las comunidades que le permite a la Universidad tener un laboratorio invaluable para actividades prácticas y de investigación.</a:t>
            </a:r>
          </a:p>
          <a:p>
            <a:pPr algn="just"/>
            <a:r>
              <a:rPr lang="es-NI" sz="2100" dirty="0" smtClean="0">
                <a:solidFill>
                  <a:srgbClr val="000090"/>
                </a:solidFill>
                <a:latin typeface="Arial" panose="020B0604020202020204" pitchFamily="34" charset="0"/>
                <a:cs typeface="Arial" panose="020B0604020202020204" pitchFamily="34" charset="0"/>
              </a:rPr>
              <a:t>Sistematización </a:t>
            </a:r>
            <a:r>
              <a:rPr lang="es-NI" sz="2100" dirty="0">
                <a:solidFill>
                  <a:srgbClr val="000090"/>
                </a:solidFill>
                <a:latin typeface="Arial" panose="020B0604020202020204" pitchFamily="34" charset="0"/>
                <a:cs typeface="Arial" panose="020B0604020202020204" pitchFamily="34" charset="0"/>
              </a:rPr>
              <a:t>y revitalización de conocimientos, saberes, valores y  prácticas  exitosas tradicionales de las comunidades multiétnicas.</a:t>
            </a:r>
          </a:p>
          <a:p>
            <a:pPr algn="just"/>
            <a:r>
              <a:rPr lang="es-NI" sz="2100" dirty="0" smtClean="0">
                <a:solidFill>
                  <a:srgbClr val="000090"/>
                </a:solidFill>
                <a:latin typeface="Arial" panose="020B0604020202020204" pitchFamily="34" charset="0"/>
                <a:cs typeface="Arial" panose="020B0604020202020204" pitchFamily="34" charset="0"/>
              </a:rPr>
              <a:t>El </a:t>
            </a:r>
            <a:r>
              <a:rPr lang="es-NI" sz="2100" dirty="0">
                <a:solidFill>
                  <a:srgbClr val="000090"/>
                </a:solidFill>
                <a:latin typeface="Arial" panose="020B0604020202020204" pitchFamily="34" charset="0"/>
                <a:cs typeface="Arial" panose="020B0604020202020204" pitchFamily="34" charset="0"/>
              </a:rPr>
              <a:t>proceso de enseñanza-aprendizaje sea facilitado por académicos formados en universidades tradicionales y por expertos en el conocimiento endógeno como: sabios y sabias indígenas y afrodescendientes, guías espirituales, médicos tradicionales y lideres y lideresas.</a:t>
            </a:r>
          </a:p>
          <a:p>
            <a:pPr algn="just"/>
            <a:r>
              <a:rPr lang="es-NI" sz="2100" dirty="0" smtClean="0">
                <a:solidFill>
                  <a:srgbClr val="000090"/>
                </a:solidFill>
                <a:latin typeface="Arial" panose="020B0604020202020204" pitchFamily="34" charset="0"/>
                <a:cs typeface="Arial" panose="020B0604020202020204" pitchFamily="34" charset="0"/>
              </a:rPr>
              <a:t>Formar </a:t>
            </a:r>
            <a:r>
              <a:rPr lang="es-NI" sz="2100" dirty="0">
                <a:solidFill>
                  <a:srgbClr val="000090"/>
                </a:solidFill>
                <a:latin typeface="Arial" panose="020B0604020202020204" pitchFamily="34" charset="0"/>
                <a:cs typeface="Arial" panose="020B0604020202020204" pitchFamily="34" charset="0"/>
              </a:rPr>
              <a:t>en valores de respeto, colaboración, cooperación.</a:t>
            </a:r>
          </a:p>
          <a:p>
            <a:pPr algn="just"/>
            <a:r>
              <a:rPr lang="es-NI" sz="2100" dirty="0" smtClean="0">
                <a:solidFill>
                  <a:srgbClr val="000090"/>
                </a:solidFill>
                <a:latin typeface="Arial" panose="020B0604020202020204" pitchFamily="34" charset="0"/>
                <a:cs typeface="Arial" panose="020B0604020202020204" pitchFamily="34" charset="0"/>
              </a:rPr>
              <a:t>Formar </a:t>
            </a:r>
            <a:r>
              <a:rPr lang="es-NI" sz="2100" dirty="0">
                <a:solidFill>
                  <a:srgbClr val="000090"/>
                </a:solidFill>
                <a:latin typeface="Arial" panose="020B0604020202020204" pitchFamily="34" charset="0"/>
                <a:cs typeface="Arial" panose="020B0604020202020204" pitchFamily="34" charset="0"/>
              </a:rPr>
              <a:t>en el reconocimiento, el respeto y la </a:t>
            </a:r>
            <a:r>
              <a:rPr lang="es-NI" sz="2100" dirty="0" err="1">
                <a:solidFill>
                  <a:srgbClr val="000090"/>
                </a:solidFill>
                <a:latin typeface="Arial" panose="020B0604020202020204" pitchFamily="34" charset="0"/>
                <a:cs typeface="Arial" panose="020B0604020202020204" pitchFamily="34" charset="0"/>
              </a:rPr>
              <a:t>estimación</a:t>
            </a:r>
            <a:r>
              <a:rPr lang="es-NI" sz="2100" dirty="0">
                <a:solidFill>
                  <a:srgbClr val="000090"/>
                </a:solidFill>
                <a:latin typeface="Arial" panose="020B0604020202020204" pitchFamily="34" charset="0"/>
                <a:cs typeface="Arial" panose="020B0604020202020204" pitchFamily="34" charset="0"/>
              </a:rPr>
              <a:t> de la diversidad cultural. </a:t>
            </a:r>
          </a:p>
          <a:p>
            <a:pPr algn="just"/>
            <a:r>
              <a:rPr lang="es-NI" sz="2100" dirty="0" smtClean="0">
                <a:solidFill>
                  <a:srgbClr val="000090"/>
                </a:solidFill>
                <a:latin typeface="Arial" panose="020B0604020202020204" pitchFamily="34" charset="0"/>
                <a:cs typeface="Arial" panose="020B0604020202020204" pitchFamily="34" charset="0"/>
              </a:rPr>
              <a:t>El </a:t>
            </a:r>
            <a:r>
              <a:rPr lang="es-NI" sz="2100" dirty="0">
                <a:solidFill>
                  <a:srgbClr val="000090"/>
                </a:solidFill>
                <a:latin typeface="Arial" panose="020B0604020202020204" pitchFamily="34" charset="0"/>
                <a:cs typeface="Arial" panose="020B0604020202020204" pitchFamily="34" charset="0"/>
              </a:rPr>
              <a:t>pluralismo </a:t>
            </a:r>
            <a:r>
              <a:rPr lang="es-NI" sz="2100" dirty="0" err="1">
                <a:solidFill>
                  <a:srgbClr val="000090"/>
                </a:solidFill>
                <a:latin typeface="Arial" panose="020B0604020202020204" pitchFamily="34" charset="0"/>
                <a:cs typeface="Arial" panose="020B0604020202020204" pitchFamily="34" charset="0"/>
              </a:rPr>
              <a:t>lingüístico</a:t>
            </a:r>
            <a:r>
              <a:rPr lang="es-NI" sz="2100" dirty="0">
                <a:solidFill>
                  <a:srgbClr val="000090"/>
                </a:solidFill>
                <a:latin typeface="Arial" panose="020B0604020202020204" pitchFamily="34" charset="0"/>
                <a:cs typeface="Arial" panose="020B0604020202020204" pitchFamily="34" charset="0"/>
              </a:rPr>
              <a:t> y la diversidad son valorados y promovidos. </a:t>
            </a:r>
          </a:p>
          <a:p>
            <a:pPr algn="just"/>
            <a:r>
              <a:rPr lang="es-NI" sz="2100" dirty="0" smtClean="0">
                <a:solidFill>
                  <a:srgbClr val="000090"/>
                </a:solidFill>
                <a:latin typeface="Arial" panose="020B0604020202020204" pitchFamily="34" charset="0"/>
                <a:cs typeface="Arial" panose="020B0604020202020204" pitchFamily="34" charset="0"/>
              </a:rPr>
              <a:t>Las </a:t>
            </a:r>
            <a:r>
              <a:rPr lang="es-NI" sz="2100" dirty="0">
                <a:solidFill>
                  <a:srgbClr val="000090"/>
                </a:solidFill>
                <a:latin typeface="Arial" panose="020B0604020202020204" pitchFamily="34" charset="0"/>
                <a:cs typeface="Arial" panose="020B0604020202020204" pitchFamily="34" charset="0"/>
              </a:rPr>
              <a:t>formas de culminación de estudio sea guiado tanto por tutores con conocimientos occidentales como por tutores expertos en conocimientos endógenos.</a:t>
            </a:r>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Tree>
    <p:extLst>
      <p:ext uri="{BB962C8B-B14F-4D97-AF65-F5344CB8AC3E}">
        <p14:creationId xmlns:p14="http://schemas.microsoft.com/office/powerpoint/2010/main" val="330211318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83672" y="121443"/>
            <a:ext cx="7038109" cy="1143000"/>
          </a:xfrm>
        </p:spPr>
        <p:txBody>
          <a:bodyPr>
            <a:noAutofit/>
          </a:bodyPr>
          <a:lstStyle/>
          <a:p>
            <a:pPr algn="ctr"/>
            <a:r>
              <a:rPr lang="en-US" sz="3200" b="1" dirty="0">
                <a:solidFill>
                  <a:srgbClr val="008000"/>
                </a:solidFill>
              </a:rPr>
              <a:t>La </a:t>
            </a:r>
            <a:r>
              <a:rPr lang="en-US" sz="3200" b="1" dirty="0" err="1">
                <a:solidFill>
                  <a:srgbClr val="008000"/>
                </a:solidFill>
              </a:rPr>
              <a:t>experiencia</a:t>
            </a:r>
            <a:r>
              <a:rPr lang="en-US" sz="3200" b="1" dirty="0">
                <a:solidFill>
                  <a:srgbClr val="008000"/>
                </a:solidFill>
              </a:rPr>
              <a:t> de URACCAN</a:t>
            </a:r>
            <a:endParaRPr lang="es-ES_tradnl" sz="40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692728" y="1166019"/>
            <a:ext cx="8178582" cy="5503722"/>
          </a:xfrm>
        </p:spPr>
        <p:txBody>
          <a:bodyPr>
            <a:noAutofit/>
          </a:bodyPr>
          <a:lstStyle/>
          <a:p>
            <a:pPr algn="just"/>
            <a:r>
              <a:rPr lang="es-NI" sz="1400" dirty="0" smtClean="0">
                <a:solidFill>
                  <a:srgbClr val="000090"/>
                </a:solidFill>
                <a:latin typeface="Arial" panose="020B0604020202020204" pitchFamily="34" charset="0"/>
                <a:cs typeface="Arial" panose="020B0604020202020204" pitchFamily="34" charset="0"/>
              </a:rPr>
              <a:t>En </a:t>
            </a:r>
            <a:r>
              <a:rPr lang="es-NI" sz="1400" dirty="0">
                <a:solidFill>
                  <a:srgbClr val="000090"/>
                </a:solidFill>
                <a:latin typeface="Arial" panose="020B0604020202020204" pitchFamily="34" charset="0"/>
                <a:cs typeface="Arial" panose="020B0604020202020204" pitchFamily="34" charset="0"/>
              </a:rPr>
              <a:t>la experiencia pedagógica, URACCAN orienta sus esfuerzos hacia la construcción y reconstrucción de conocimientos apoyados en las prácticas y saberes endógenos. </a:t>
            </a:r>
          </a:p>
          <a:p>
            <a:pPr algn="just"/>
            <a:endParaRPr lang="es-NI" sz="1400" dirty="0">
              <a:solidFill>
                <a:srgbClr val="000090"/>
              </a:solidFill>
              <a:latin typeface="Arial" panose="020B0604020202020204" pitchFamily="34" charset="0"/>
              <a:cs typeface="Arial" panose="020B0604020202020204" pitchFamily="34" charset="0"/>
            </a:endParaRPr>
          </a:p>
          <a:p>
            <a:pPr algn="just"/>
            <a:r>
              <a:rPr lang="es-NI" sz="1400" dirty="0" smtClean="0">
                <a:solidFill>
                  <a:srgbClr val="000090"/>
                </a:solidFill>
                <a:latin typeface="Arial" panose="020B0604020202020204" pitchFamily="34" charset="0"/>
                <a:cs typeface="Arial" panose="020B0604020202020204" pitchFamily="34" charset="0"/>
              </a:rPr>
              <a:t>En </a:t>
            </a:r>
            <a:r>
              <a:rPr lang="es-NI" sz="1400" dirty="0">
                <a:solidFill>
                  <a:srgbClr val="000090"/>
                </a:solidFill>
                <a:latin typeface="Arial" panose="020B0604020202020204" pitchFamily="34" charset="0"/>
                <a:cs typeface="Arial" panose="020B0604020202020204" pitchFamily="34" charset="0"/>
              </a:rPr>
              <a:t>la Investigación, impulsa el vínculo entre las prácticas de aula y la realidad objetiva del entorno a través de un proceso participativo, autogestionario y dinámico de los ciudadanos y ciudadanas interculturales.</a:t>
            </a:r>
          </a:p>
          <a:p>
            <a:pPr algn="just"/>
            <a:endParaRPr lang="es-NI" sz="1400" dirty="0">
              <a:solidFill>
                <a:srgbClr val="000090"/>
              </a:solidFill>
              <a:latin typeface="Arial" panose="020B0604020202020204" pitchFamily="34" charset="0"/>
              <a:cs typeface="Arial" panose="020B0604020202020204" pitchFamily="34" charset="0"/>
            </a:endParaRPr>
          </a:p>
          <a:p>
            <a:pPr algn="just"/>
            <a:r>
              <a:rPr lang="es-NI" sz="1400" dirty="0" smtClean="0">
                <a:solidFill>
                  <a:srgbClr val="000090"/>
                </a:solidFill>
                <a:latin typeface="Arial" panose="020B0604020202020204" pitchFamily="34" charset="0"/>
                <a:cs typeface="Arial" panose="020B0604020202020204" pitchFamily="34" charset="0"/>
              </a:rPr>
              <a:t>Los </a:t>
            </a:r>
            <a:r>
              <a:rPr lang="es-NI" sz="1400" dirty="0">
                <a:solidFill>
                  <a:srgbClr val="000090"/>
                </a:solidFill>
                <a:latin typeface="Arial" panose="020B0604020202020204" pitchFamily="34" charset="0"/>
                <a:cs typeface="Arial" panose="020B0604020202020204" pitchFamily="34" charset="0"/>
              </a:rPr>
              <a:t>programas y servicios se desarrollan y aplican en cooperación con los mismos pueblos, respondiendo a sus necesidades particulares, su historia, sus conocimientos y técnicas, sus sistemas de valores, así como sus aspiraciones sociales, económicas y culturales. </a:t>
            </a:r>
          </a:p>
          <a:p>
            <a:pPr algn="just"/>
            <a:endParaRPr lang="es-NI" sz="1400" dirty="0">
              <a:solidFill>
                <a:srgbClr val="000090"/>
              </a:solidFill>
              <a:latin typeface="Arial" panose="020B0604020202020204" pitchFamily="34" charset="0"/>
              <a:cs typeface="Arial" panose="020B0604020202020204" pitchFamily="34" charset="0"/>
            </a:endParaRPr>
          </a:p>
          <a:p>
            <a:pPr algn="just"/>
            <a:r>
              <a:rPr lang="es-NI" sz="1400" dirty="0" smtClean="0">
                <a:solidFill>
                  <a:srgbClr val="000090"/>
                </a:solidFill>
                <a:latin typeface="Arial" panose="020B0604020202020204" pitchFamily="34" charset="0"/>
                <a:cs typeface="Arial" panose="020B0604020202020204" pitchFamily="34" charset="0"/>
              </a:rPr>
              <a:t>Los </a:t>
            </a:r>
            <a:r>
              <a:rPr lang="es-NI" sz="1400" dirty="0">
                <a:solidFill>
                  <a:srgbClr val="000090"/>
                </a:solidFill>
                <a:latin typeface="Arial" panose="020B0604020202020204" pitchFamily="34" charset="0"/>
                <a:cs typeface="Arial" panose="020B0604020202020204" pitchFamily="34" charset="0"/>
              </a:rPr>
              <a:t>Facilitadores, estudiantes y comunitarios, llevan una relación horizontal, haciendo de la práctica académica un espacio de interrelación, de confianza y esperanza entre los sujetos multiétnicos. </a:t>
            </a:r>
          </a:p>
          <a:p>
            <a:pPr algn="just"/>
            <a:endParaRPr lang="es-NI" sz="1400" dirty="0">
              <a:solidFill>
                <a:srgbClr val="000090"/>
              </a:solidFill>
              <a:latin typeface="Arial" panose="020B0604020202020204" pitchFamily="34" charset="0"/>
              <a:cs typeface="Arial" panose="020B0604020202020204" pitchFamily="34" charset="0"/>
            </a:endParaRPr>
          </a:p>
          <a:p>
            <a:pPr algn="just"/>
            <a:r>
              <a:rPr lang="es-NI" sz="1400" dirty="0" smtClean="0">
                <a:solidFill>
                  <a:srgbClr val="000090"/>
                </a:solidFill>
                <a:latin typeface="Arial" panose="020B0604020202020204" pitchFamily="34" charset="0"/>
                <a:cs typeface="Arial" panose="020B0604020202020204" pitchFamily="34" charset="0"/>
              </a:rPr>
              <a:t>Tiene </a:t>
            </a:r>
            <a:r>
              <a:rPr lang="es-NI" sz="1400" dirty="0">
                <a:solidFill>
                  <a:srgbClr val="000090"/>
                </a:solidFill>
                <a:latin typeface="Arial" panose="020B0604020202020204" pitchFamily="34" charset="0"/>
                <a:cs typeface="Arial" panose="020B0604020202020204" pitchFamily="34" charset="0"/>
              </a:rPr>
              <a:t>como Misión la formación de talentos humanos con conocimientos y capacidades científico-técnica, actitudes humanistas, sentido de emprendimiento e innovación, que reconoce los derechos políticos, económicos, sociales y culturales de los pueblos indígenas, afrodescendientes y comunidades étnicas de la Costa Caribe nicaragüense, enriquece su identidad y respeta los caracteres específicos de sus culturas, garantizando de esta manera la igualdad en la diversidad, la unidad nacional y la integridad territorial de la nación, elementos necesarios para impulsar el desarrollo y consolidar el proceso de autonomía y su transformación económica, política y social</a:t>
            </a:r>
            <a:r>
              <a:rPr lang="es-NI" sz="1400" dirty="0" smtClean="0">
                <a:solidFill>
                  <a:srgbClr val="000090"/>
                </a:solidFill>
                <a:latin typeface="Arial" panose="020B0604020202020204" pitchFamily="34" charset="0"/>
                <a:cs typeface="Arial" panose="020B0604020202020204" pitchFamily="34" charset="0"/>
              </a:rPr>
              <a:t>.</a:t>
            </a:r>
            <a:endParaRPr lang="es-NI" sz="900" dirty="0">
              <a:solidFill>
                <a:srgbClr val="000090"/>
              </a:solidFil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67209" y="121443"/>
            <a:ext cx="6409582" cy="1143000"/>
          </a:xfrm>
        </p:spPr>
        <p:txBody>
          <a:bodyPr>
            <a:noAutofit/>
          </a:bodyPr>
          <a:lstStyle/>
          <a:p>
            <a:pPr algn="ctr"/>
            <a:r>
              <a:rPr lang="en-US" sz="3200" b="1" dirty="0" smtClean="0">
                <a:solidFill>
                  <a:srgbClr val="008000"/>
                </a:solidFill>
              </a:rPr>
              <a:t/>
            </a:r>
            <a:br>
              <a:rPr lang="en-US" sz="3200" b="1" dirty="0" smtClean="0">
                <a:solidFill>
                  <a:srgbClr val="008000"/>
                </a:solidFill>
              </a:rPr>
            </a:br>
            <a:r>
              <a:rPr lang="en-US" sz="3200" b="1" dirty="0">
                <a:solidFill>
                  <a:srgbClr val="008000"/>
                </a:solidFill>
              </a:rPr>
              <a:t>Los  </a:t>
            </a:r>
            <a:r>
              <a:rPr lang="en-US" sz="3200" b="1" dirty="0" err="1">
                <a:solidFill>
                  <a:srgbClr val="008000"/>
                </a:solidFill>
              </a:rPr>
              <a:t>ejes</a:t>
            </a:r>
            <a:r>
              <a:rPr lang="en-US" sz="3200" b="1" dirty="0">
                <a:solidFill>
                  <a:srgbClr val="008000"/>
                </a:solidFill>
              </a:rPr>
              <a:t> </a:t>
            </a:r>
            <a:r>
              <a:rPr lang="en-US" sz="3200" b="1" dirty="0" err="1">
                <a:solidFill>
                  <a:srgbClr val="008000"/>
                </a:solidFill>
              </a:rPr>
              <a:t>transversales</a:t>
            </a:r>
            <a:r>
              <a:rPr lang="en-US" sz="3200" b="1" dirty="0" smtClean="0">
                <a:solidFill>
                  <a:srgbClr val="008000"/>
                </a:solidFill>
              </a:rPr>
              <a:t>:</a:t>
            </a:r>
            <a:br>
              <a:rPr lang="en-US" sz="3200" b="1" dirty="0" smtClean="0">
                <a:solidFill>
                  <a:srgbClr val="008000"/>
                </a:solidFill>
              </a:rPr>
            </a:br>
            <a:endParaRPr lang="es-ES_tradnl" sz="40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166018"/>
            <a:ext cx="7873365" cy="2645570"/>
          </a:xfrm>
        </p:spPr>
        <p:txBody>
          <a:bodyPr>
            <a:normAutofit/>
          </a:bodyPr>
          <a:lstStyle/>
          <a:p>
            <a:pPr algn="just"/>
            <a:r>
              <a:rPr lang="es-NI" sz="2100" dirty="0" smtClean="0">
                <a:solidFill>
                  <a:srgbClr val="000090"/>
                </a:solidFill>
              </a:rPr>
              <a:t>Género </a:t>
            </a:r>
            <a:r>
              <a:rPr lang="es-NI" sz="2100" dirty="0">
                <a:solidFill>
                  <a:srgbClr val="000090"/>
                </a:solidFill>
              </a:rPr>
              <a:t>a partir de las relaciones dialógicas y de respeto entre mujeres y hombres; </a:t>
            </a:r>
          </a:p>
          <a:p>
            <a:pPr algn="just"/>
            <a:r>
              <a:rPr lang="es-NI" sz="2100" dirty="0" smtClean="0">
                <a:solidFill>
                  <a:srgbClr val="000090"/>
                </a:solidFill>
              </a:rPr>
              <a:t>Interculturalidad </a:t>
            </a:r>
            <a:r>
              <a:rPr lang="es-NI" sz="2100" dirty="0">
                <a:solidFill>
                  <a:srgbClr val="000090"/>
                </a:solidFill>
              </a:rPr>
              <a:t>como valoración a las diversas culturas</a:t>
            </a:r>
          </a:p>
          <a:p>
            <a:pPr algn="just"/>
            <a:r>
              <a:rPr lang="es-NI" sz="2100" dirty="0" smtClean="0">
                <a:solidFill>
                  <a:srgbClr val="000090"/>
                </a:solidFill>
              </a:rPr>
              <a:t>Desarrollo </a:t>
            </a:r>
            <a:r>
              <a:rPr lang="es-NI" sz="2100" dirty="0" err="1">
                <a:solidFill>
                  <a:srgbClr val="000090"/>
                </a:solidFill>
              </a:rPr>
              <a:t>autosostenible</a:t>
            </a:r>
            <a:r>
              <a:rPr lang="es-NI" sz="2100" dirty="0">
                <a:solidFill>
                  <a:srgbClr val="000090"/>
                </a:solidFill>
              </a:rPr>
              <a:t> como un principio moral y ético que se promueve en el acompañamiento humano y técnico a las comunidades y la excelencia académica como baluarte de la ciencia y el humanismo.</a:t>
            </a:r>
          </a:p>
          <a:p>
            <a:pPr algn="just"/>
            <a:endParaRPr lang="en-US" sz="2100" dirty="0" smtClean="0">
              <a:solidFill>
                <a:srgbClr val="000090"/>
              </a:solidFill>
            </a:endParaRPr>
          </a:p>
        </p:txBody>
      </p:sp>
      <p:pic>
        <p:nvPicPr>
          <p:cNvPr id="8" name="Picture 5" descr="Mujeres.jpg"/>
          <p:cNvPicPr>
            <a:picLocks noChangeAspect="1"/>
          </p:cNvPicPr>
          <p:nvPr/>
        </p:nvPicPr>
        <p:blipFill>
          <a:blip r:embed="rId5" cstate="email"/>
          <a:srcRect/>
          <a:stretch>
            <a:fillRect/>
          </a:stretch>
        </p:blipFill>
        <p:spPr bwMode="auto">
          <a:xfrm flipH="1">
            <a:off x="2608416" y="3633324"/>
            <a:ext cx="4167963" cy="3224676"/>
          </a:xfrm>
          <a:prstGeom prst="rect">
            <a:avLst/>
          </a:prstGeom>
          <a:ln>
            <a:noFill/>
          </a:ln>
          <a:effectLst>
            <a:softEdge rad="112500"/>
          </a:effec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67209" y="121443"/>
            <a:ext cx="6409582" cy="1143000"/>
          </a:xfrm>
        </p:spPr>
        <p:txBody>
          <a:bodyPr>
            <a:noAutofit/>
          </a:bodyPr>
          <a:lstStyle/>
          <a:p>
            <a:pPr algn="ctr"/>
            <a:r>
              <a:rPr lang="es-NI" sz="2400" b="1" dirty="0" smtClean="0">
                <a:solidFill>
                  <a:srgbClr val="008000"/>
                </a:solidFill>
              </a:rPr>
              <a:t>El </a:t>
            </a:r>
            <a:r>
              <a:rPr lang="es-NI" sz="2400" b="1" dirty="0">
                <a:solidFill>
                  <a:srgbClr val="008000"/>
                </a:solidFill>
              </a:rPr>
              <a:t>modelo pedagógico articula el conocimiento universal con el </a:t>
            </a:r>
            <a:r>
              <a:rPr lang="es-NI" sz="2400" b="1" dirty="0" smtClean="0">
                <a:solidFill>
                  <a:srgbClr val="008000"/>
                </a:solidFill>
              </a:rPr>
              <a:t>endógeno</a:t>
            </a:r>
            <a:endParaRPr lang="es-ES_tradnl" sz="32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264443"/>
            <a:ext cx="7873365" cy="5327798"/>
          </a:xfrm>
        </p:spPr>
        <p:txBody>
          <a:bodyPr>
            <a:normAutofit fontScale="85000" lnSpcReduction="20000"/>
          </a:bodyPr>
          <a:lstStyle/>
          <a:p>
            <a:pPr algn="just"/>
            <a:r>
              <a:rPr lang="es-NI" sz="2100" dirty="0" smtClean="0">
                <a:solidFill>
                  <a:srgbClr val="000090"/>
                </a:solidFill>
                <a:latin typeface="Arial" panose="020B0604020202020204" pitchFamily="34" charset="0"/>
                <a:cs typeface="Arial" panose="020B0604020202020204" pitchFamily="34" charset="0"/>
              </a:rPr>
              <a:t>Reconoce</a:t>
            </a:r>
            <a:r>
              <a:rPr lang="es-NI" sz="2100" dirty="0">
                <a:solidFill>
                  <a:srgbClr val="000090"/>
                </a:solidFill>
                <a:latin typeface="Arial" panose="020B0604020202020204" pitchFamily="34" charset="0"/>
                <a:cs typeface="Arial" panose="020B0604020202020204" pitchFamily="34" charset="0"/>
              </a:rPr>
              <a:t>, que los pueblos indígenas, son portadores milenarios de conocimiento y saberes, que sus culturas enriquecen la cultura global de Latinoamérica. Que son de gran valía los valores éticos, humanos y espirituales que los pueblos trasmiten. </a:t>
            </a:r>
          </a:p>
          <a:p>
            <a:pPr algn="just"/>
            <a:endParaRPr lang="es-NI" sz="2100" dirty="0">
              <a:solidFill>
                <a:srgbClr val="000090"/>
              </a:solidFill>
              <a:latin typeface="Arial" panose="020B0604020202020204" pitchFamily="34" charset="0"/>
              <a:cs typeface="Arial" panose="020B0604020202020204" pitchFamily="34" charset="0"/>
            </a:endParaRPr>
          </a:p>
          <a:p>
            <a:pPr algn="just"/>
            <a:r>
              <a:rPr lang="es-NI" sz="2100" dirty="0" smtClean="0">
                <a:solidFill>
                  <a:srgbClr val="000090"/>
                </a:solidFill>
                <a:latin typeface="Arial" panose="020B0604020202020204" pitchFamily="34" charset="0"/>
                <a:cs typeface="Arial" panose="020B0604020202020204" pitchFamily="34" charset="0"/>
              </a:rPr>
              <a:t>Que </a:t>
            </a:r>
            <a:r>
              <a:rPr lang="es-NI" sz="2100" dirty="0">
                <a:solidFill>
                  <a:srgbClr val="000090"/>
                </a:solidFill>
                <a:latin typeface="Arial" panose="020B0604020202020204" pitchFamily="34" charset="0"/>
                <a:cs typeface="Arial" panose="020B0604020202020204" pitchFamily="34" charset="0"/>
              </a:rPr>
              <a:t>la cultura y la relación que los pueblos asumen con el medio ambiente -su cosmovisión y cosmogonía- son fuentes inagotables y constituyen una energía revitalizadora y sustentable de saberes y conocimientos, que pueden ser fuentes teoría y prácticas científicas para el auto-desarrollo en el marco de una nueva relación horizontal con el mundo.</a:t>
            </a:r>
          </a:p>
          <a:p>
            <a:pPr algn="just"/>
            <a:endParaRPr lang="es-NI" sz="2100" dirty="0">
              <a:solidFill>
                <a:srgbClr val="000090"/>
              </a:solidFill>
              <a:latin typeface="Arial" panose="020B0604020202020204" pitchFamily="34" charset="0"/>
              <a:cs typeface="Arial" panose="020B0604020202020204" pitchFamily="34" charset="0"/>
            </a:endParaRPr>
          </a:p>
          <a:p>
            <a:pPr algn="just"/>
            <a:r>
              <a:rPr lang="es-NI" sz="2100" dirty="0" smtClean="0">
                <a:solidFill>
                  <a:srgbClr val="000090"/>
                </a:solidFill>
                <a:latin typeface="Arial" panose="020B0604020202020204" pitchFamily="34" charset="0"/>
                <a:cs typeface="Arial" panose="020B0604020202020204" pitchFamily="34" charset="0"/>
              </a:rPr>
              <a:t>La </a:t>
            </a:r>
            <a:r>
              <a:rPr lang="es-NI" sz="2100" dirty="0">
                <a:solidFill>
                  <a:srgbClr val="000090"/>
                </a:solidFill>
                <a:latin typeface="Arial" panose="020B0604020202020204" pitchFamily="34" charset="0"/>
                <a:cs typeface="Arial" panose="020B0604020202020204" pitchFamily="34" charset="0"/>
              </a:rPr>
              <a:t>formación que ofrece la Universidad está basada en el principio de la Interculturalidad, como propuesta que reconoce  las diferencias pero busca utilizarlas para potenciar encuentros fructíferos  para generar niveles de unidad en los que el diálogo se fundamenta sobre la base del reconocimiento del otro a existir y desarrollarse</a:t>
            </a:r>
            <a:r>
              <a:rPr lang="es-NI" sz="2100" dirty="0" smtClean="0">
                <a:solidFill>
                  <a:srgbClr val="000090"/>
                </a:solidFill>
                <a:latin typeface="Arial" panose="020B0604020202020204" pitchFamily="34" charset="0"/>
                <a:cs typeface="Arial" panose="020B0604020202020204" pitchFamily="34" charset="0"/>
              </a:rPr>
              <a:t>.</a:t>
            </a:r>
          </a:p>
          <a:p>
            <a:pPr algn="just"/>
            <a:endParaRPr lang="es-NI" sz="2100" dirty="0" smtClean="0">
              <a:solidFill>
                <a:srgbClr val="000090"/>
              </a:solidFill>
              <a:latin typeface="Arial" panose="020B0604020202020204" pitchFamily="34" charset="0"/>
              <a:cs typeface="Arial" panose="020B0604020202020204" pitchFamily="34" charset="0"/>
            </a:endParaRPr>
          </a:p>
          <a:p>
            <a:pPr algn="just"/>
            <a:r>
              <a:rPr lang="es-NI" sz="2100" dirty="0" smtClean="0">
                <a:solidFill>
                  <a:srgbClr val="000090"/>
                </a:solidFill>
                <a:latin typeface="Arial" panose="020B0604020202020204" pitchFamily="34" charset="0"/>
                <a:cs typeface="Arial" panose="020B0604020202020204" pitchFamily="34" charset="0"/>
              </a:rPr>
              <a:t>Las </a:t>
            </a:r>
            <a:r>
              <a:rPr lang="es-NI" sz="2100" dirty="0">
                <a:solidFill>
                  <a:srgbClr val="000090"/>
                </a:solidFill>
                <a:latin typeface="Arial" panose="020B0604020202020204" pitchFamily="34" charset="0"/>
                <a:cs typeface="Arial" panose="020B0604020202020204" pitchFamily="34" charset="0"/>
              </a:rPr>
              <a:t>metodologías y programas de estudio, permiten revitalizar nuestra cultura, redescubrir nuestros saberes, practicas, valores y sistematizar el conocimiento ancestral endógeno.</a:t>
            </a:r>
          </a:p>
          <a:p>
            <a:pPr algn="just"/>
            <a:endParaRPr lang="es-NI" sz="2100" dirty="0">
              <a:solidFill>
                <a:srgbClr val="000090"/>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64" y="121443"/>
            <a:ext cx="7046026" cy="1143000"/>
          </a:xfrm>
        </p:spPr>
        <p:txBody>
          <a:bodyPr>
            <a:noAutofit/>
          </a:bodyPr>
          <a:lstStyle/>
          <a:p>
            <a:pPr algn="ctr"/>
            <a:r>
              <a:rPr lang="en-US" sz="2400" b="1" dirty="0">
                <a:solidFill>
                  <a:srgbClr val="008000"/>
                </a:solidFill>
              </a:rPr>
              <a:t>Los </a:t>
            </a:r>
            <a:r>
              <a:rPr lang="en-US" sz="2400" b="1" dirty="0" err="1">
                <a:solidFill>
                  <a:srgbClr val="008000"/>
                </a:solidFill>
              </a:rPr>
              <a:t>Principios</a:t>
            </a:r>
            <a:r>
              <a:rPr lang="en-US" sz="2400" b="1" dirty="0">
                <a:solidFill>
                  <a:srgbClr val="008000"/>
                </a:solidFill>
              </a:rPr>
              <a:t> </a:t>
            </a:r>
            <a:r>
              <a:rPr lang="en-US" sz="2400" b="1" dirty="0" err="1">
                <a:solidFill>
                  <a:srgbClr val="008000"/>
                </a:solidFill>
              </a:rPr>
              <a:t>Metodológicos</a:t>
            </a:r>
            <a:endParaRPr lang="es-ES_tradnl" sz="32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264443"/>
            <a:ext cx="7873365" cy="5327798"/>
          </a:xfrm>
        </p:spPr>
        <p:txBody>
          <a:bodyPr>
            <a:normAutofit/>
          </a:bodyPr>
          <a:lstStyle/>
          <a:p>
            <a:pPr algn="just"/>
            <a:r>
              <a:rPr lang="es-NI" sz="2100" dirty="0" smtClean="0">
                <a:solidFill>
                  <a:srgbClr val="000090"/>
                </a:solidFill>
                <a:latin typeface="Arial" panose="020B0604020202020204" pitchFamily="34" charset="0"/>
                <a:cs typeface="Arial" panose="020B0604020202020204" pitchFamily="34" charset="0"/>
              </a:rPr>
              <a:t>Orientan </a:t>
            </a:r>
            <a:r>
              <a:rPr lang="es-NI" sz="2100" dirty="0">
                <a:solidFill>
                  <a:srgbClr val="000090"/>
                </a:solidFill>
                <a:latin typeface="Arial" panose="020B0604020202020204" pitchFamily="34" charset="0"/>
                <a:cs typeface="Arial" panose="020B0604020202020204" pitchFamily="34" charset="0"/>
              </a:rPr>
              <a:t>esfuerzos hacia la construcción y reconstrucción de conocimientos apoyados en los conocimientos, prácticas y saberes endógenos. </a:t>
            </a:r>
          </a:p>
          <a:p>
            <a:pPr algn="just"/>
            <a:r>
              <a:rPr lang="es-NI" sz="2100" dirty="0" smtClean="0">
                <a:solidFill>
                  <a:srgbClr val="000090"/>
                </a:solidFill>
                <a:latin typeface="Arial" panose="020B0604020202020204" pitchFamily="34" charset="0"/>
                <a:cs typeface="Arial" panose="020B0604020202020204" pitchFamily="34" charset="0"/>
              </a:rPr>
              <a:t>Mediante </a:t>
            </a:r>
            <a:r>
              <a:rPr lang="es-NI" sz="2100" dirty="0">
                <a:solidFill>
                  <a:srgbClr val="000090"/>
                </a:solidFill>
                <a:latin typeface="Arial" panose="020B0604020202020204" pitchFamily="34" charset="0"/>
                <a:cs typeface="Arial" panose="020B0604020202020204" pitchFamily="34" charset="0"/>
              </a:rPr>
              <a:t>la investigación, vincula las prácticas de las aulas con la realidad objetiva del entorno a través de un proceso participativo, autogestionario y dinámico de los ciudadanos y ciudadanas interculturales que propicia su empoderamiento y a la vez genera capacidades para transformar las sociedades a las que pertenecen.</a:t>
            </a:r>
          </a:p>
          <a:p>
            <a:pPr algn="just"/>
            <a:r>
              <a:rPr lang="es-NI" sz="2100" dirty="0" smtClean="0">
                <a:solidFill>
                  <a:srgbClr val="000090"/>
                </a:solidFill>
                <a:latin typeface="Arial" panose="020B0604020202020204" pitchFamily="34" charset="0"/>
                <a:cs typeface="Arial" panose="020B0604020202020204" pitchFamily="34" charset="0"/>
              </a:rPr>
              <a:t>Reconoce </a:t>
            </a:r>
            <a:r>
              <a:rPr lang="es-NI" sz="2100" dirty="0">
                <a:solidFill>
                  <a:srgbClr val="000090"/>
                </a:solidFill>
                <a:latin typeface="Arial" panose="020B0604020202020204" pitchFamily="34" charset="0"/>
                <a:cs typeface="Arial" panose="020B0604020202020204" pitchFamily="34" charset="0"/>
              </a:rPr>
              <a:t>y asume, que los pueblos son portadores milenarios de conocimiento y saberes, que sus culturas enriquecen la cultura global.</a:t>
            </a:r>
          </a:p>
          <a:p>
            <a:pPr algn="just"/>
            <a:r>
              <a:rPr lang="es-NI" sz="2100" dirty="0" smtClean="0">
                <a:solidFill>
                  <a:srgbClr val="000090"/>
                </a:solidFill>
                <a:latin typeface="Arial" panose="020B0604020202020204" pitchFamily="34" charset="0"/>
                <a:cs typeface="Arial" panose="020B0604020202020204" pitchFamily="34" charset="0"/>
              </a:rPr>
              <a:t>Son </a:t>
            </a:r>
            <a:r>
              <a:rPr lang="es-NI" sz="2100" dirty="0">
                <a:solidFill>
                  <a:srgbClr val="000090"/>
                </a:solidFill>
                <a:latin typeface="Arial" panose="020B0604020202020204" pitchFamily="34" charset="0"/>
                <a:cs typeface="Arial" panose="020B0604020202020204" pitchFamily="34" charset="0"/>
              </a:rPr>
              <a:t>fuentes teóricas y prácticas científicas para el autodesarrollo en el marco de una nueva relación horizontal con el mundo. </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64" y="121443"/>
            <a:ext cx="7046026" cy="1143000"/>
          </a:xfrm>
        </p:spPr>
        <p:txBody>
          <a:bodyPr>
            <a:noAutofit/>
          </a:bodyPr>
          <a:lstStyle/>
          <a:p>
            <a:pPr algn="ctr"/>
            <a:r>
              <a:rPr lang="en-US" sz="2400" b="1" dirty="0">
                <a:solidFill>
                  <a:srgbClr val="008000"/>
                </a:solidFill>
              </a:rPr>
              <a:t>Los </a:t>
            </a:r>
            <a:r>
              <a:rPr lang="en-US" sz="2400" b="1" dirty="0" err="1">
                <a:solidFill>
                  <a:srgbClr val="008000"/>
                </a:solidFill>
              </a:rPr>
              <a:t>Principios</a:t>
            </a:r>
            <a:r>
              <a:rPr lang="en-US" sz="2400" b="1" dirty="0">
                <a:solidFill>
                  <a:srgbClr val="008000"/>
                </a:solidFill>
              </a:rPr>
              <a:t> </a:t>
            </a:r>
            <a:r>
              <a:rPr lang="en-US" sz="2400" b="1" dirty="0" err="1">
                <a:solidFill>
                  <a:srgbClr val="008000"/>
                </a:solidFill>
              </a:rPr>
              <a:t>Metodológicos</a:t>
            </a:r>
            <a:endParaRPr lang="es-ES_tradnl" sz="32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264443"/>
            <a:ext cx="7873365" cy="5327798"/>
          </a:xfrm>
        </p:spPr>
        <p:txBody>
          <a:bodyPr>
            <a:normAutofit/>
          </a:bodyPr>
          <a:lstStyle/>
          <a:p>
            <a:pPr algn="just"/>
            <a:r>
              <a:rPr lang="es-NI" sz="2100" dirty="0" smtClean="0">
                <a:solidFill>
                  <a:srgbClr val="000090"/>
                </a:solidFill>
              </a:rPr>
              <a:t>La </a:t>
            </a:r>
            <a:r>
              <a:rPr lang="es-NI" sz="2100" dirty="0">
                <a:solidFill>
                  <a:srgbClr val="000090"/>
                </a:solidFill>
              </a:rPr>
              <a:t>estructura curricular bajo el criterio de interculturalidad incorpora los saberes, conocimientos, practicas, valores, la ciencia  y la tecnología moderna, contribuyendo a este modelo un proceso lógico, coherente e integral en todos sus niveles, favoreciendo preservar, rescatar y promover las culturas </a:t>
            </a:r>
            <a:r>
              <a:rPr lang="es-NI" sz="2100" dirty="0" err="1">
                <a:solidFill>
                  <a:srgbClr val="000090"/>
                </a:solidFill>
              </a:rPr>
              <a:t>Miskitu</a:t>
            </a:r>
            <a:r>
              <a:rPr lang="es-NI" sz="2100" dirty="0">
                <a:solidFill>
                  <a:srgbClr val="000090"/>
                </a:solidFill>
              </a:rPr>
              <a:t>, </a:t>
            </a:r>
            <a:r>
              <a:rPr lang="es-NI" sz="2100" dirty="0" err="1">
                <a:solidFill>
                  <a:srgbClr val="000090"/>
                </a:solidFill>
              </a:rPr>
              <a:t>Mayangna</a:t>
            </a:r>
            <a:r>
              <a:rPr lang="es-NI" sz="2100" dirty="0">
                <a:solidFill>
                  <a:srgbClr val="000090"/>
                </a:solidFill>
              </a:rPr>
              <a:t>, </a:t>
            </a:r>
            <a:r>
              <a:rPr lang="es-NI" sz="2100" dirty="0" err="1">
                <a:solidFill>
                  <a:srgbClr val="000090"/>
                </a:solidFill>
              </a:rPr>
              <a:t>Ulwa</a:t>
            </a:r>
            <a:r>
              <a:rPr lang="es-NI" sz="2100" dirty="0">
                <a:solidFill>
                  <a:srgbClr val="000090"/>
                </a:solidFill>
              </a:rPr>
              <a:t>, Rama, Creole, Garífuna y Mestizo, así como otras culturas que aún existen en el país.</a:t>
            </a:r>
          </a:p>
          <a:p>
            <a:pPr algn="just"/>
            <a:endParaRPr lang="es-NI" sz="2100" dirty="0">
              <a:solidFill>
                <a:srgbClr val="000090"/>
              </a:solidFill>
            </a:endParaRPr>
          </a:p>
          <a:p>
            <a:pPr algn="just"/>
            <a:r>
              <a:rPr lang="es-NI" sz="2100" dirty="0" smtClean="0">
                <a:solidFill>
                  <a:srgbClr val="000090"/>
                </a:solidFill>
              </a:rPr>
              <a:t>Los </a:t>
            </a:r>
            <a:r>
              <a:rPr lang="es-NI" sz="2100" dirty="0">
                <a:solidFill>
                  <a:srgbClr val="000090"/>
                </a:solidFill>
              </a:rPr>
              <a:t>centros productivos de las comunidades le permite a la Universidad tener un laboratorio invaluable para actividades prácticas y de investigación, ya que contribuyen a la formación científica del estudiantado y también lo prepara como ser humano que comparte, valora y respeta los conocimientos, prácticas y cosmovisiones de los pueblos indígenas y comunidades étnicas.</a:t>
            </a:r>
          </a:p>
        </p:txBody>
      </p:sp>
    </p:spTree>
    <p:extLst>
      <p:ext uri="{BB962C8B-B14F-4D97-AF65-F5344CB8AC3E}">
        <p14:creationId xmlns:p14="http://schemas.microsoft.com/office/powerpoint/2010/main" val="176122491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64" y="121443"/>
            <a:ext cx="7046026" cy="1143000"/>
          </a:xfrm>
        </p:spPr>
        <p:txBody>
          <a:bodyPr>
            <a:noAutofit/>
          </a:bodyPr>
          <a:lstStyle/>
          <a:p>
            <a:pPr algn="ctr"/>
            <a:r>
              <a:rPr lang="en-US" sz="2400" b="1" dirty="0" err="1">
                <a:solidFill>
                  <a:srgbClr val="008000"/>
                </a:solidFill>
              </a:rPr>
              <a:t>Retos</a:t>
            </a:r>
            <a:r>
              <a:rPr lang="en-US" sz="2400" b="1" dirty="0">
                <a:solidFill>
                  <a:srgbClr val="008000"/>
                </a:solidFill>
              </a:rPr>
              <a:t> y </a:t>
            </a:r>
            <a:r>
              <a:rPr lang="en-US" sz="2400" b="1" dirty="0" err="1">
                <a:solidFill>
                  <a:srgbClr val="008000"/>
                </a:solidFill>
              </a:rPr>
              <a:t>grandes</a:t>
            </a:r>
            <a:r>
              <a:rPr lang="en-US" sz="2400" b="1" dirty="0">
                <a:solidFill>
                  <a:srgbClr val="008000"/>
                </a:solidFill>
              </a:rPr>
              <a:t> </a:t>
            </a:r>
            <a:r>
              <a:rPr lang="en-US" sz="2400" b="1" dirty="0" err="1">
                <a:solidFill>
                  <a:srgbClr val="008000"/>
                </a:solidFill>
              </a:rPr>
              <a:t>desafíos</a:t>
            </a:r>
            <a:endParaRPr lang="es-ES_tradnl" sz="32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264443"/>
            <a:ext cx="7873365" cy="5327798"/>
          </a:xfrm>
        </p:spPr>
        <p:txBody>
          <a:bodyPr>
            <a:normAutofit/>
          </a:bodyPr>
          <a:lstStyle/>
          <a:p>
            <a:pPr algn="just"/>
            <a:r>
              <a:rPr lang="es-NI" sz="2100" dirty="0" smtClean="0">
                <a:solidFill>
                  <a:srgbClr val="000090"/>
                </a:solidFill>
              </a:rPr>
              <a:t>Varias </a:t>
            </a:r>
            <a:r>
              <a:rPr lang="es-NI" sz="2100" dirty="0">
                <a:solidFill>
                  <a:srgbClr val="000090"/>
                </a:solidFill>
              </a:rPr>
              <a:t>de las nociones, conceptos y categorías más fundamentales que se han creado desde las ciencias actuales, violentan, desestructuran e imposibilitan la </a:t>
            </a:r>
            <a:r>
              <a:rPr lang="es-NI" sz="2100" dirty="0" err="1">
                <a:solidFill>
                  <a:srgbClr val="000090"/>
                </a:solidFill>
              </a:rPr>
              <a:t>autocomprensión</a:t>
            </a:r>
            <a:r>
              <a:rPr lang="es-NI" sz="2100" dirty="0">
                <a:solidFill>
                  <a:srgbClr val="000090"/>
                </a:solidFill>
              </a:rPr>
              <a:t> desde lo indígena. Siendo necesario, entonces, buscar la forma de abrir espacios interculturales que den cabida hacia nuevas reflexiones, debates y discusiones que contribuyan a crear una nueva condición social del saber. </a:t>
            </a:r>
          </a:p>
          <a:p>
            <a:pPr algn="just"/>
            <a:endParaRPr lang="es-NI" sz="2100" dirty="0">
              <a:solidFill>
                <a:srgbClr val="000090"/>
              </a:solidFill>
            </a:endParaRPr>
          </a:p>
          <a:p>
            <a:pPr algn="just"/>
            <a:r>
              <a:rPr lang="es-NI" sz="2100" dirty="0" smtClean="0">
                <a:solidFill>
                  <a:srgbClr val="000090"/>
                </a:solidFill>
              </a:rPr>
              <a:t>Por </a:t>
            </a:r>
            <a:r>
              <a:rPr lang="es-NI" sz="2100" dirty="0">
                <a:solidFill>
                  <a:srgbClr val="000090"/>
                </a:solidFill>
              </a:rPr>
              <a:t>tanto es necesario desarrollar un enfoque educativo intercultural centrado en el enseñarse más que en la enseñanza, que no se base tanto en las disciplinas desconectadas, sino en una actividad cognitiva </a:t>
            </a:r>
            <a:r>
              <a:rPr lang="es-NI" sz="2100" dirty="0" err="1">
                <a:solidFill>
                  <a:srgbClr val="000090"/>
                </a:solidFill>
              </a:rPr>
              <a:t>transdisciplinaria</a:t>
            </a:r>
            <a:r>
              <a:rPr lang="es-NI" sz="2100" dirty="0">
                <a:solidFill>
                  <a:srgbClr val="000090"/>
                </a:solidFill>
              </a:rPr>
              <a:t>, capaz de dar cuenta de la complejidad que conlleva el proceso de aprendizaje en su conjunto.</a:t>
            </a:r>
          </a:p>
          <a:p>
            <a:pPr algn="just"/>
            <a:endParaRPr lang="es-NI" sz="2100" dirty="0">
              <a:solidFill>
                <a:srgbClr val="000090"/>
              </a:solidFil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64" y="121443"/>
            <a:ext cx="7046026" cy="1143000"/>
          </a:xfrm>
        </p:spPr>
        <p:txBody>
          <a:bodyPr>
            <a:noAutofit/>
          </a:bodyPr>
          <a:lstStyle/>
          <a:p>
            <a:pPr algn="ctr"/>
            <a:r>
              <a:rPr lang="en-US" sz="2400" b="1" dirty="0" err="1">
                <a:solidFill>
                  <a:srgbClr val="008000"/>
                </a:solidFill>
              </a:rPr>
              <a:t>Retos</a:t>
            </a:r>
            <a:r>
              <a:rPr lang="en-US" sz="2400" b="1" dirty="0">
                <a:solidFill>
                  <a:srgbClr val="008000"/>
                </a:solidFill>
              </a:rPr>
              <a:t> y </a:t>
            </a:r>
            <a:r>
              <a:rPr lang="en-US" sz="2400" b="1" dirty="0" err="1">
                <a:solidFill>
                  <a:srgbClr val="008000"/>
                </a:solidFill>
              </a:rPr>
              <a:t>grandes</a:t>
            </a:r>
            <a:r>
              <a:rPr lang="en-US" sz="2400" b="1" dirty="0">
                <a:solidFill>
                  <a:srgbClr val="008000"/>
                </a:solidFill>
              </a:rPr>
              <a:t> </a:t>
            </a:r>
            <a:r>
              <a:rPr lang="en-US" sz="2400" b="1" dirty="0" err="1">
                <a:solidFill>
                  <a:srgbClr val="008000"/>
                </a:solidFill>
              </a:rPr>
              <a:t>desafíos</a:t>
            </a:r>
            <a:endParaRPr lang="es-ES_tradnl" sz="3200" dirty="0"/>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3" name="Content Placeholder 2"/>
          <p:cNvSpPr>
            <a:spLocks noGrp="1"/>
          </p:cNvSpPr>
          <p:nvPr>
            <p:ph idx="1"/>
          </p:nvPr>
        </p:nvSpPr>
        <p:spPr>
          <a:xfrm>
            <a:off x="1013225" y="1264443"/>
            <a:ext cx="7873365" cy="5327798"/>
          </a:xfrm>
        </p:spPr>
        <p:txBody>
          <a:bodyPr>
            <a:normAutofit lnSpcReduction="10000"/>
          </a:bodyPr>
          <a:lstStyle/>
          <a:p>
            <a:pPr algn="just"/>
            <a:r>
              <a:rPr lang="es-NI" sz="2100" dirty="0">
                <a:solidFill>
                  <a:srgbClr val="000090"/>
                </a:solidFill>
              </a:rPr>
              <a:t>Es esencial recrear, rescatar, sistematizar y finalmente producir conocimientos, para luego poder construir conocimientos nuevos que contengan a los ya existentes y que sean marcos de referencia de la ciencia para el emprendimiento del desarrollo de los pueblos. Para esto es preciso abrir espacios para que se escuchen una amplia variedad y diversidad de voces, que  difundan las distintas formas de vida y compartan las distintas maneras de ver el mundo dentro de nuestras aulas. </a:t>
            </a:r>
          </a:p>
          <a:p>
            <a:pPr marL="82296" indent="0" algn="just">
              <a:buNone/>
            </a:pPr>
            <a:endParaRPr lang="es-NI" sz="2100" dirty="0" smtClean="0">
              <a:solidFill>
                <a:srgbClr val="000090"/>
              </a:solidFill>
            </a:endParaRPr>
          </a:p>
          <a:p>
            <a:pPr algn="just"/>
            <a:r>
              <a:rPr lang="es-NI" sz="2100" dirty="0" smtClean="0">
                <a:solidFill>
                  <a:srgbClr val="000090"/>
                </a:solidFill>
              </a:rPr>
              <a:t>Además </a:t>
            </a:r>
            <a:r>
              <a:rPr lang="es-NI" sz="2100" dirty="0">
                <a:solidFill>
                  <a:srgbClr val="000090"/>
                </a:solidFill>
              </a:rPr>
              <a:t>requiere de un trabajo sobre las áreas de transmisión de los mismos donde la investigación, como tarea clave, debe hacerse en el seno de la territorialidad y la organización social  y, por otra parte, la oralidad propia de los pueblos, exige formas de registro que permitan que esos saberes ancestrales y actuales puedan ser compartidos por otras comunidades y pasen a formar parte de la dinámica tendiente a lograr construcciones más amplias, en interacción con otros conocimientos.</a:t>
            </a:r>
          </a:p>
          <a:p>
            <a:pPr algn="just"/>
            <a:endParaRPr lang="es-NI" sz="2100" dirty="0">
              <a:solidFill>
                <a:srgbClr val="000090"/>
              </a:solidFill>
            </a:endParaRPr>
          </a:p>
        </p:txBody>
      </p:sp>
    </p:spTree>
    <p:extLst>
      <p:ext uri="{BB962C8B-B14F-4D97-AF65-F5344CB8AC3E}">
        <p14:creationId xmlns:p14="http://schemas.microsoft.com/office/powerpoint/2010/main" val="296265398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
        <p:nvSpPr>
          <p:cNvPr id="7" name="6 Rectángulo"/>
          <p:cNvSpPr/>
          <p:nvPr/>
        </p:nvSpPr>
        <p:spPr>
          <a:xfrm>
            <a:off x="1277470" y="1676522"/>
            <a:ext cx="7382435" cy="3970318"/>
          </a:xfrm>
          <a:prstGeom prst="rect">
            <a:avLst/>
          </a:prstGeom>
        </p:spPr>
        <p:txBody>
          <a:bodyPr wrap="square">
            <a:spAutoFit/>
          </a:bodyPr>
          <a:lstStyle/>
          <a:p>
            <a:pPr algn="just"/>
            <a:r>
              <a:rPr lang="es-NI" dirty="0">
                <a:solidFill>
                  <a:srgbClr val="000090"/>
                </a:solidFill>
              </a:rPr>
              <a:t>Al mismo tiempo, se plantea la necesidad de revisar los perfiles de las carreras que ofrecen las universidades y el pensum de las mismas, así como el rol y la práctica del o la docente. Y considerar que las comunidades se conviertan realmente en pequeños centros productivos que le permita a la Universidad tener un laboratorio invaluable para actividades prácticas y de investigación, ya que contribuyen a la formación científica del estudiantado y también lo prepara como ser humano que comparte, valora y respeta los conocimientos, prácticas y cosmovisiones de los pueblos indígenas y comunidades étnicas.</a:t>
            </a:r>
          </a:p>
          <a:p>
            <a:pPr algn="just"/>
            <a:endParaRPr lang="es-NI" dirty="0">
              <a:solidFill>
                <a:srgbClr val="000090"/>
              </a:solidFill>
            </a:endParaRPr>
          </a:p>
          <a:p>
            <a:pPr algn="just"/>
            <a:r>
              <a:rPr lang="es-NI" dirty="0">
                <a:solidFill>
                  <a:srgbClr val="000090"/>
                </a:solidFill>
              </a:rPr>
              <a:t>Las metodologías deben permitir a las universidades salir de sus entornos y adentrarse a los espacios donde se hace la vida, se hace el conocimiento, trabajar con los sujetos de estos procesos, validarlos y divulgarlos para que obtengan el reconocimiento que por tanto tiempo le ha sido negado.</a:t>
            </a:r>
          </a:p>
        </p:txBody>
      </p:sp>
      <p:sp>
        <p:nvSpPr>
          <p:cNvPr id="8" name="Title 1"/>
          <p:cNvSpPr>
            <a:spLocks noGrp="1"/>
          </p:cNvSpPr>
          <p:nvPr>
            <p:ph type="title"/>
          </p:nvPr>
        </p:nvSpPr>
        <p:spPr>
          <a:xfrm>
            <a:off x="1175682" y="121862"/>
            <a:ext cx="7046026" cy="1143000"/>
          </a:xfrm>
        </p:spPr>
        <p:txBody>
          <a:bodyPr>
            <a:noAutofit/>
          </a:bodyPr>
          <a:lstStyle/>
          <a:p>
            <a:pPr algn="ctr"/>
            <a:r>
              <a:rPr lang="en-US" sz="2400" b="1" dirty="0" err="1">
                <a:solidFill>
                  <a:srgbClr val="008000"/>
                </a:solidFill>
              </a:rPr>
              <a:t>Retos</a:t>
            </a:r>
            <a:r>
              <a:rPr lang="en-US" sz="2400" b="1" dirty="0">
                <a:solidFill>
                  <a:srgbClr val="008000"/>
                </a:solidFill>
              </a:rPr>
              <a:t> y </a:t>
            </a:r>
            <a:r>
              <a:rPr lang="en-US" sz="2400" b="1" dirty="0" err="1">
                <a:solidFill>
                  <a:srgbClr val="008000"/>
                </a:solidFill>
              </a:rPr>
              <a:t>grandes</a:t>
            </a:r>
            <a:r>
              <a:rPr lang="en-US" sz="2400" b="1" dirty="0">
                <a:solidFill>
                  <a:srgbClr val="008000"/>
                </a:solidFill>
              </a:rPr>
              <a:t> </a:t>
            </a:r>
            <a:r>
              <a:rPr lang="en-US" sz="2400" b="1" dirty="0" err="1">
                <a:solidFill>
                  <a:srgbClr val="008000"/>
                </a:solidFill>
              </a:rPr>
              <a:t>desafíos</a:t>
            </a:r>
            <a:endParaRPr lang="es-ES_tradnl" sz="3200"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110291" y="5723497"/>
            <a:ext cx="4923418" cy="369332"/>
          </a:xfrm>
          <a:prstGeom prst="rect">
            <a:avLst/>
          </a:prstGeom>
          <a:noFill/>
        </p:spPr>
        <p:txBody>
          <a:bodyPr wrap="square" rtlCol="0">
            <a:spAutoFit/>
          </a:bodyPr>
          <a:lstStyle/>
          <a:p>
            <a:pPr algn="ctr"/>
            <a:r>
              <a:rPr lang="es-ES_tradnl" dirty="0" smtClean="0">
                <a:solidFill>
                  <a:schemeClr val="bg1"/>
                </a:solidFill>
              </a:rPr>
              <a:t>Managua. 14 de Junio, 2013</a:t>
            </a:r>
            <a:endParaRPr lang="es-ES_tradnl" dirty="0">
              <a:solidFill>
                <a:schemeClr val="bg1"/>
              </a:solidFill>
            </a:endParaRPr>
          </a:p>
        </p:txBody>
      </p:sp>
      <p:sp>
        <p:nvSpPr>
          <p:cNvPr id="8" name="Title 6"/>
          <p:cNvSpPr>
            <a:spLocks noGrp="1"/>
          </p:cNvSpPr>
          <p:nvPr>
            <p:ph type="ctrTitle"/>
          </p:nvPr>
        </p:nvSpPr>
        <p:spPr>
          <a:xfrm>
            <a:off x="1267607" y="346361"/>
            <a:ext cx="7559040" cy="415637"/>
          </a:xfrm>
        </p:spPr>
        <p:txBody>
          <a:bodyPr>
            <a:normAutofit/>
          </a:bodyPr>
          <a:lstStyle/>
          <a:p>
            <a:r>
              <a:rPr lang="es-ES_tradnl" sz="2000" b="1" dirty="0" smtClean="0">
                <a:solidFill>
                  <a:srgbClr val="000090"/>
                </a:solidFill>
              </a:rPr>
              <a:t>“</a:t>
            </a:r>
            <a:r>
              <a:rPr lang="es-ES_tradnl" sz="2000" b="1" dirty="0">
                <a:solidFill>
                  <a:srgbClr val="000090"/>
                </a:solidFill>
              </a:rPr>
              <a:t>La Interculturalidad en la Educación Superior de Nicaragua</a:t>
            </a:r>
            <a:r>
              <a:rPr lang="es-ES_tradnl" sz="2000" b="1" dirty="0" smtClean="0">
                <a:solidFill>
                  <a:srgbClr val="000090"/>
                </a:solidFill>
              </a:rPr>
              <a:t>”</a:t>
            </a:r>
            <a:endParaRPr lang="es-ES_tradnl" sz="2000" b="1" dirty="0">
              <a:solidFill>
                <a:srgbClr val="000090"/>
              </a:solidFill>
            </a:endParaRPr>
          </a:p>
        </p:txBody>
      </p:sp>
      <p:sp>
        <p:nvSpPr>
          <p:cNvPr id="9" name="TextBox 8"/>
          <p:cNvSpPr txBox="1"/>
          <p:nvPr/>
        </p:nvSpPr>
        <p:spPr>
          <a:xfrm>
            <a:off x="2110291" y="6092829"/>
            <a:ext cx="4021861" cy="369332"/>
          </a:xfrm>
          <a:prstGeom prst="rect">
            <a:avLst/>
          </a:prstGeom>
          <a:noFill/>
        </p:spPr>
        <p:txBody>
          <a:bodyPr wrap="square" rtlCol="0">
            <a:spAutoFit/>
          </a:bodyPr>
          <a:lstStyle/>
          <a:p>
            <a:pPr algn="ctr"/>
            <a:r>
              <a:rPr lang="es-ES_tradnl" b="1" dirty="0" smtClean="0">
                <a:solidFill>
                  <a:srgbClr val="000090"/>
                </a:solidFill>
              </a:rPr>
              <a:t>Ecuador, </a:t>
            </a:r>
            <a:r>
              <a:rPr lang="es-ES_tradnl" b="1" dirty="0">
                <a:solidFill>
                  <a:srgbClr val="000090"/>
                </a:solidFill>
              </a:rPr>
              <a:t>del 28 al 30 de Abril 2014</a:t>
            </a:r>
          </a:p>
        </p:txBody>
      </p:sp>
      <p:sp>
        <p:nvSpPr>
          <p:cNvPr id="10" name="TextBox 9"/>
          <p:cNvSpPr txBox="1"/>
          <p:nvPr/>
        </p:nvSpPr>
        <p:spPr>
          <a:xfrm>
            <a:off x="2110291" y="5079736"/>
            <a:ext cx="4021861" cy="584775"/>
          </a:xfrm>
          <a:prstGeom prst="rect">
            <a:avLst/>
          </a:prstGeom>
          <a:noFill/>
        </p:spPr>
        <p:txBody>
          <a:bodyPr wrap="square" rtlCol="0">
            <a:spAutoFit/>
          </a:bodyPr>
          <a:lstStyle/>
          <a:p>
            <a:pPr algn="ctr"/>
            <a:r>
              <a:rPr lang="es-ES_tradnl" sz="1600" b="1" dirty="0" smtClean="0">
                <a:latin typeface="Arial"/>
                <a:cs typeface="Arial"/>
              </a:rPr>
              <a:t>Alta </a:t>
            </a:r>
            <a:r>
              <a:rPr lang="es-ES_tradnl" sz="1600" b="1" dirty="0" err="1">
                <a:latin typeface="Arial"/>
                <a:cs typeface="Arial"/>
              </a:rPr>
              <a:t>Hooker</a:t>
            </a:r>
            <a:r>
              <a:rPr lang="es-NI" sz="1600" b="1" dirty="0">
                <a:latin typeface="Arial"/>
                <a:cs typeface="Arial"/>
              </a:rPr>
              <a:t/>
            </a:r>
            <a:br>
              <a:rPr lang="es-NI" sz="1600" b="1" dirty="0">
                <a:latin typeface="Arial"/>
                <a:cs typeface="Arial"/>
              </a:rPr>
            </a:br>
            <a:r>
              <a:rPr lang="es-ES_tradnl" sz="1600" b="1" dirty="0">
                <a:latin typeface="Arial"/>
                <a:cs typeface="Arial"/>
              </a:rPr>
              <a:t>Rectora de URACCAN, </a:t>
            </a:r>
            <a:r>
              <a:rPr lang="es-ES_tradnl" sz="1600" b="1" dirty="0" smtClean="0">
                <a:latin typeface="Arial"/>
                <a:cs typeface="Arial"/>
              </a:rPr>
              <a:t>Nicaragua</a:t>
            </a:r>
            <a:endParaRPr lang="es-ES_tradnl" sz="1600" b="1" dirty="0">
              <a:latin typeface="Arial"/>
              <a:cs typeface="Arial"/>
            </a:endParaRPr>
          </a:p>
        </p:txBody>
      </p:sp>
      <p:pic>
        <p:nvPicPr>
          <p:cNvPr id="1026" name="Picture 2" descr="F:\FOTOS URACCAN\2008\German Miranda Rio Coco\8707WANKY SAN CARLOS ASANG2 0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6353" y="850858"/>
            <a:ext cx="6176530" cy="4135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uraccan rebaso blanco.png"/>
          <p:cNvPicPr>
            <a:picLocks noChangeAspect="1"/>
          </p:cNvPicPr>
          <p:nvPr/>
        </p:nvPicPr>
        <p:blipFill>
          <a:blip r:embed="rId4"/>
          <a:stretch>
            <a:fillRect/>
          </a:stretch>
        </p:blipFill>
        <p:spPr>
          <a:xfrm>
            <a:off x="6443663" y="4136286"/>
            <a:ext cx="2395537" cy="2402840"/>
          </a:xfrm>
          <a:prstGeom prst="rect">
            <a:avLst/>
          </a:prstGeom>
        </p:spPr>
      </p:pic>
    </p:spTree>
    <p:extLst>
      <p:ext uri="{BB962C8B-B14F-4D97-AF65-F5344CB8AC3E}">
        <p14:creationId xmlns:p14="http://schemas.microsoft.com/office/powerpoint/2010/main" val="23957883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Picture 9" descr="efrain (5).jpg"/>
          <p:cNvPicPr>
            <a:picLocks noChangeAspect="1"/>
          </p:cNvPicPr>
          <p:nvPr/>
        </p:nvPicPr>
        <p:blipFill>
          <a:blip r:embed="rId4"/>
          <a:stretch>
            <a:fillRect/>
          </a:stretch>
        </p:blipFill>
        <p:spPr>
          <a:xfrm>
            <a:off x="0" y="3574472"/>
            <a:ext cx="9144000" cy="3283527"/>
          </a:xfrm>
          <a:prstGeom prst="rect">
            <a:avLst/>
          </a:prstGeom>
        </p:spPr>
      </p:pic>
      <p:sp>
        <p:nvSpPr>
          <p:cNvPr id="2" name="Title 1"/>
          <p:cNvSpPr>
            <a:spLocks noGrp="1"/>
          </p:cNvSpPr>
          <p:nvPr>
            <p:ph type="title"/>
          </p:nvPr>
        </p:nvSpPr>
        <p:spPr>
          <a:xfrm>
            <a:off x="1435608" y="274638"/>
            <a:ext cx="6409582" cy="1143000"/>
          </a:xfrm>
        </p:spPr>
        <p:txBody>
          <a:bodyPr>
            <a:noAutofit/>
          </a:bodyPr>
          <a:lstStyle/>
          <a:p>
            <a:pPr algn="ctr"/>
            <a:r>
              <a:rPr lang="en-US" sz="2400" b="1" dirty="0" err="1">
                <a:solidFill>
                  <a:srgbClr val="008000"/>
                </a:solidFill>
              </a:rPr>
              <a:t>Introducción</a:t>
            </a:r>
            <a:r>
              <a:rPr lang="es-ES_tradnl" sz="2400" b="1" dirty="0" smtClean="0"/>
              <a:t/>
            </a:r>
            <a:br>
              <a:rPr lang="es-ES_tradnl" sz="2400" b="1" dirty="0" smtClean="0"/>
            </a:br>
            <a:endParaRPr lang="es-ES_tradnl" sz="2400" dirty="0"/>
          </a:p>
        </p:txBody>
      </p:sp>
      <p:sp>
        <p:nvSpPr>
          <p:cNvPr id="3" name="Content Placeholder 2"/>
          <p:cNvSpPr>
            <a:spLocks noGrp="1"/>
          </p:cNvSpPr>
          <p:nvPr>
            <p:ph idx="1"/>
          </p:nvPr>
        </p:nvSpPr>
        <p:spPr>
          <a:xfrm>
            <a:off x="928254" y="1166019"/>
            <a:ext cx="7758545" cy="3752346"/>
          </a:xfrm>
        </p:spPr>
        <p:txBody>
          <a:bodyPr>
            <a:normAutofit/>
          </a:bodyPr>
          <a:lstStyle/>
          <a:p>
            <a:pPr algn="just">
              <a:lnSpc>
                <a:spcPct val="120000"/>
              </a:lnSpc>
            </a:pPr>
            <a:r>
              <a:rPr lang="es-ES_tradnl" sz="1900" dirty="0" smtClean="0">
                <a:solidFill>
                  <a:srgbClr val="000090"/>
                </a:solidFill>
                <a:latin typeface="Arial" panose="020B0604020202020204" pitchFamily="34" charset="0"/>
                <a:cs typeface="Arial" panose="020B0604020202020204" pitchFamily="34" charset="0"/>
              </a:rPr>
              <a:t>Los </a:t>
            </a:r>
            <a:r>
              <a:rPr lang="es-ES_tradnl" sz="1900" dirty="0">
                <a:solidFill>
                  <a:srgbClr val="000090"/>
                </a:solidFill>
                <a:latin typeface="Arial" panose="020B0604020202020204" pitchFamily="34" charset="0"/>
                <a:cs typeface="Arial" panose="020B0604020202020204" pitchFamily="34" charset="0"/>
              </a:rPr>
              <a:t>fundamentos políticos y jurídicos que conceden el derecho a una educación intercultural. </a:t>
            </a:r>
            <a:endParaRPr lang="es-NI" sz="1900" dirty="0">
              <a:solidFill>
                <a:srgbClr val="000090"/>
              </a:solidFill>
              <a:latin typeface="Arial" panose="020B0604020202020204" pitchFamily="34" charset="0"/>
              <a:cs typeface="Arial" panose="020B0604020202020204" pitchFamily="34" charset="0"/>
            </a:endParaRPr>
          </a:p>
          <a:p>
            <a:pPr algn="just">
              <a:lnSpc>
                <a:spcPct val="120000"/>
              </a:lnSpc>
            </a:pPr>
            <a:r>
              <a:rPr lang="es-ES_tradnl" sz="1900" dirty="0" smtClean="0">
                <a:solidFill>
                  <a:srgbClr val="000090"/>
                </a:solidFill>
                <a:latin typeface="Arial" panose="020B0604020202020204" pitchFamily="34" charset="0"/>
                <a:cs typeface="Arial" panose="020B0604020202020204" pitchFamily="34" charset="0"/>
              </a:rPr>
              <a:t>Que </a:t>
            </a:r>
            <a:r>
              <a:rPr lang="es-ES_tradnl" sz="1900" dirty="0">
                <a:solidFill>
                  <a:srgbClr val="000090"/>
                </a:solidFill>
                <a:latin typeface="Arial" panose="020B0604020202020204" pitchFamily="34" charset="0"/>
                <a:cs typeface="Arial" panose="020B0604020202020204" pitchFamily="34" charset="0"/>
              </a:rPr>
              <a:t>estamos entendiendo en la Universidad de las Regiones Autónomas de la Costa Caribe Nicaragüense por Interculturalidad en la Educación Superior.</a:t>
            </a:r>
            <a:endParaRPr lang="es-NI" sz="1900" dirty="0">
              <a:solidFill>
                <a:srgbClr val="000090"/>
              </a:solidFill>
              <a:latin typeface="Arial" panose="020B0604020202020204" pitchFamily="34" charset="0"/>
              <a:cs typeface="Arial" panose="020B0604020202020204" pitchFamily="34" charset="0"/>
            </a:endParaRPr>
          </a:p>
          <a:p>
            <a:pPr algn="just">
              <a:lnSpc>
                <a:spcPct val="120000"/>
              </a:lnSpc>
            </a:pPr>
            <a:r>
              <a:rPr lang="es-ES_tradnl" sz="1900" dirty="0" smtClean="0">
                <a:solidFill>
                  <a:srgbClr val="000090"/>
                </a:solidFill>
                <a:latin typeface="Arial" panose="020B0604020202020204" pitchFamily="34" charset="0"/>
                <a:cs typeface="Arial" panose="020B0604020202020204" pitchFamily="34" charset="0"/>
              </a:rPr>
              <a:t>Reflexiones </a:t>
            </a:r>
            <a:r>
              <a:rPr lang="es-ES_tradnl" sz="1900" dirty="0">
                <a:solidFill>
                  <a:srgbClr val="000090"/>
                </a:solidFill>
                <a:latin typeface="Arial" panose="020B0604020202020204" pitchFamily="34" charset="0"/>
                <a:cs typeface="Arial" panose="020B0604020202020204" pitchFamily="34" charset="0"/>
              </a:rPr>
              <a:t>sobre el papel que consideramos, deben jugar las Instituciones de Educación Superior para contribuir a que los pueblos originarios y comunidades afrodescendientes puedan ejercer sus derechos fundamentales.</a:t>
            </a:r>
            <a:endParaRPr lang="es-NI" sz="1900" dirty="0">
              <a:solidFill>
                <a:srgbClr val="000090"/>
              </a:solidFill>
              <a:latin typeface="Arial" panose="020B0604020202020204" pitchFamily="34" charset="0"/>
              <a:cs typeface="Arial" panose="020B0604020202020204" pitchFamily="34" charset="0"/>
            </a:endParaRPr>
          </a:p>
        </p:txBody>
      </p:sp>
      <p:pic>
        <p:nvPicPr>
          <p:cNvPr id="4" name="Picture 3" descr="uraccan rebaso blanco.png"/>
          <p:cNvPicPr>
            <a:picLocks noChangeAspect="1"/>
          </p:cNvPicPr>
          <p:nvPr/>
        </p:nvPicPr>
        <p:blipFill>
          <a:blip r:embed="rId5"/>
          <a:stretch>
            <a:fillRect/>
          </a:stretch>
        </p:blipFill>
        <p:spPr>
          <a:xfrm>
            <a:off x="7845190" y="121443"/>
            <a:ext cx="1041400" cy="104457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83673" y="274638"/>
            <a:ext cx="7382217" cy="1143000"/>
          </a:xfrm>
        </p:spPr>
        <p:txBody>
          <a:bodyPr>
            <a:noAutofit/>
          </a:bodyPr>
          <a:lstStyle/>
          <a:p>
            <a:pPr algn="ctr"/>
            <a:r>
              <a:rPr lang="es-NI" sz="2400" b="1" dirty="0">
                <a:solidFill>
                  <a:srgbClr val="008000"/>
                </a:solidFill>
              </a:rPr>
              <a:t>Fundamentos políticos y jurídicos que conceden el derecho a una Educación Intercultural</a:t>
            </a:r>
            <a:r>
              <a:rPr lang="es-ES_tradnl" sz="2400" b="1" dirty="0" smtClean="0"/>
              <a:t/>
            </a:r>
            <a:br>
              <a:rPr lang="es-ES_tradnl" sz="2400" b="1" dirty="0" smtClean="0"/>
            </a:br>
            <a:endParaRPr lang="es-ES_tradnl" sz="2400" dirty="0"/>
          </a:p>
        </p:txBody>
      </p:sp>
      <p:sp>
        <p:nvSpPr>
          <p:cNvPr id="3" name="Content Placeholder 2"/>
          <p:cNvSpPr>
            <a:spLocks noGrp="1"/>
          </p:cNvSpPr>
          <p:nvPr>
            <p:ph idx="1"/>
          </p:nvPr>
        </p:nvSpPr>
        <p:spPr>
          <a:xfrm>
            <a:off x="886698" y="1417638"/>
            <a:ext cx="7924793" cy="5387181"/>
          </a:xfrm>
        </p:spPr>
        <p:txBody>
          <a:bodyPr>
            <a:normAutofit fontScale="55000" lnSpcReduction="20000"/>
          </a:bodyPr>
          <a:lstStyle/>
          <a:p>
            <a:pPr algn="just">
              <a:lnSpc>
                <a:spcPct val="120000"/>
              </a:lnSpc>
            </a:pPr>
            <a:r>
              <a:rPr lang="es-NI" dirty="0">
                <a:solidFill>
                  <a:srgbClr val="000090"/>
                </a:solidFill>
                <a:latin typeface="Arial" panose="020B0604020202020204" pitchFamily="34" charset="0"/>
                <a:cs typeface="Arial" panose="020B0604020202020204" pitchFamily="34" charset="0"/>
              </a:rPr>
              <a:t>La Declaración de las Naciones Unidas sobre los derechos de los pueblos indígenas. (Art. 14</a:t>
            </a:r>
            <a:r>
              <a:rPr lang="es-NI" dirty="0" smtClean="0">
                <a:solidFill>
                  <a:srgbClr val="000090"/>
                </a:solidFill>
                <a:latin typeface="Arial" panose="020B0604020202020204" pitchFamily="34" charset="0"/>
                <a:cs typeface="Arial" panose="020B0604020202020204" pitchFamily="34" charset="0"/>
              </a:rPr>
              <a:t>).</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El informe del Seminario sobre la Educación Superior y los Pueblos Indígenas (ONU, 1999</a:t>
            </a:r>
            <a:r>
              <a:rPr lang="es-NI" dirty="0" smtClean="0">
                <a:solidFill>
                  <a:srgbClr val="000090"/>
                </a:solidFill>
                <a:latin typeface="Arial" panose="020B0604020202020204" pitchFamily="34" charset="0"/>
                <a:cs typeface="Arial" panose="020B0604020202020204" pitchFamily="34" charset="0"/>
              </a:rPr>
              <a:t>).</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La Conferencia Regional de Educación Superior, CRES, llevada a cabo en  Cartagena de India del 4-6 de junio del año </a:t>
            </a:r>
            <a:r>
              <a:rPr lang="es-NI" dirty="0" smtClean="0">
                <a:solidFill>
                  <a:srgbClr val="000090"/>
                </a:solidFill>
                <a:latin typeface="Arial" panose="020B0604020202020204" pitchFamily="34" charset="0"/>
                <a:cs typeface="Arial" panose="020B0604020202020204" pitchFamily="34" charset="0"/>
              </a:rPr>
              <a:t>2008.</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Declaraciones de la </a:t>
            </a:r>
            <a:r>
              <a:rPr lang="es-NI" dirty="0" smtClean="0">
                <a:solidFill>
                  <a:srgbClr val="000090"/>
                </a:solidFill>
                <a:latin typeface="Arial" panose="020B0604020202020204" pitchFamily="34" charset="0"/>
                <a:cs typeface="Arial" panose="020B0604020202020204" pitchFamily="34" charset="0"/>
              </a:rPr>
              <a:t>UNESCO.</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smtClean="0">
                <a:solidFill>
                  <a:srgbClr val="000090"/>
                </a:solidFill>
                <a:latin typeface="Arial" panose="020B0604020202020204" pitchFamily="34" charset="0"/>
                <a:cs typeface="Arial" panose="020B0604020202020204" pitchFamily="34" charset="0"/>
              </a:rPr>
              <a:t>En el caso de Nicaragua, la Constitución Política.</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Ley de Autonomía de las Instituciones de Educación Superior (Ley 89), y la Ley 103 que incorpora al CNU las Universidades del Caribe</a:t>
            </a:r>
            <a:r>
              <a:rPr lang="es-NI" dirty="0" smtClean="0">
                <a:solidFill>
                  <a:srgbClr val="000090"/>
                </a:solidFill>
                <a:latin typeface="Arial" panose="020B0604020202020204" pitchFamily="34" charset="0"/>
                <a:cs typeface="Arial" panose="020B0604020202020204" pitchFamily="34" charset="0"/>
              </a:rPr>
              <a:t>.</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Ley de Autonomía de las Comunidades de la Costa Atlántica de Nicaragua, Ley </a:t>
            </a:r>
            <a:r>
              <a:rPr lang="es-NI" dirty="0" smtClean="0">
                <a:solidFill>
                  <a:srgbClr val="000090"/>
                </a:solidFill>
                <a:latin typeface="Arial" panose="020B0604020202020204" pitchFamily="34" charset="0"/>
                <a:cs typeface="Arial" panose="020B0604020202020204" pitchFamily="34" charset="0"/>
              </a:rPr>
              <a:t>28</a:t>
            </a:r>
            <a:r>
              <a:rPr lang="es-NI" dirty="0">
                <a:solidFill>
                  <a:srgbClr val="000090"/>
                </a:solidFill>
                <a:latin typeface="Arial" panose="020B0604020202020204" pitchFamily="34" charset="0"/>
                <a:cs typeface="Arial" panose="020B0604020202020204" pitchFamily="34" charset="0"/>
              </a:rPr>
              <a:t>.</a:t>
            </a:r>
            <a:endParaRPr lang="es-NI" dirty="0" smtClean="0">
              <a:solidFill>
                <a:srgbClr val="000090"/>
              </a:solidFill>
              <a:latin typeface="Arial" panose="020B0604020202020204" pitchFamily="34" charset="0"/>
              <a:cs typeface="Arial" panose="020B0604020202020204" pitchFamily="34" charset="0"/>
            </a:endParaRPr>
          </a:p>
          <a:p>
            <a:pPr algn="just">
              <a:lnSpc>
                <a:spcPct val="120000"/>
              </a:lnSpc>
            </a:pPr>
            <a:r>
              <a:rPr lang="es-NI" dirty="0" smtClean="0">
                <a:solidFill>
                  <a:srgbClr val="000090"/>
                </a:solidFill>
                <a:latin typeface="Arial" panose="020B0604020202020204" pitchFamily="34" charset="0"/>
                <a:cs typeface="Arial" panose="020B0604020202020204" pitchFamily="34" charset="0"/>
              </a:rPr>
              <a:t>Ley </a:t>
            </a:r>
            <a:r>
              <a:rPr lang="es-NI" dirty="0">
                <a:solidFill>
                  <a:srgbClr val="000090"/>
                </a:solidFill>
                <a:latin typeface="Arial" panose="020B0604020202020204" pitchFamily="34" charset="0"/>
                <a:cs typeface="Arial" panose="020B0604020202020204" pitchFamily="34" charset="0"/>
              </a:rPr>
              <a:t>General de </a:t>
            </a:r>
            <a:r>
              <a:rPr lang="es-NI" dirty="0" smtClean="0">
                <a:solidFill>
                  <a:srgbClr val="000090"/>
                </a:solidFill>
                <a:latin typeface="Arial" panose="020B0604020202020204" pitchFamily="34" charset="0"/>
                <a:cs typeface="Arial" panose="020B0604020202020204" pitchFamily="34" charset="0"/>
              </a:rPr>
              <a:t>Educación.</a:t>
            </a:r>
            <a:endParaRPr lang="es-NI" dirty="0">
              <a:solidFill>
                <a:srgbClr val="000090"/>
              </a:solidFill>
              <a:latin typeface="Arial" panose="020B0604020202020204" pitchFamily="34" charset="0"/>
              <a:cs typeface="Arial" panose="020B0604020202020204" pitchFamily="34" charset="0"/>
            </a:endParaRPr>
          </a:p>
          <a:p>
            <a:pPr algn="just">
              <a:lnSpc>
                <a:spcPct val="120000"/>
              </a:lnSpc>
            </a:pPr>
            <a:r>
              <a:rPr lang="es-NI" dirty="0">
                <a:solidFill>
                  <a:srgbClr val="000090"/>
                </a:solidFill>
                <a:latin typeface="Arial" panose="020B0604020202020204" pitchFamily="34" charset="0"/>
                <a:cs typeface="Arial" panose="020B0604020202020204" pitchFamily="34" charset="0"/>
              </a:rPr>
              <a:t>El Plan Estratégico de la Educación Superior de Nicaragua 2012-2021</a:t>
            </a:r>
            <a:r>
              <a:rPr lang="es-NI" dirty="0" smtClean="0">
                <a:solidFill>
                  <a:srgbClr val="000090"/>
                </a:solidFill>
                <a:latin typeface="Arial" panose="020B0604020202020204" pitchFamily="34" charset="0"/>
                <a:cs typeface="Arial" panose="020B0604020202020204" pitchFamily="34" charset="0"/>
              </a:rPr>
              <a:t>.</a:t>
            </a:r>
            <a:endParaRPr lang="en-US" dirty="0" smtClean="0">
              <a:solidFill>
                <a:srgbClr val="000090"/>
              </a:solidFill>
              <a:latin typeface="Arial" panose="020B0604020202020204" pitchFamily="34" charset="0"/>
              <a:cs typeface="Arial" panose="020B0604020202020204" pitchFamily="34" charset="0"/>
            </a:endParaRPr>
          </a:p>
        </p:txBody>
      </p:sp>
      <p:pic>
        <p:nvPicPr>
          <p:cNvPr id="4" name="Picture 3" descr="uraccan rebaso blanco.png"/>
          <p:cNvPicPr>
            <a:picLocks noChangeAspect="1"/>
          </p:cNvPicPr>
          <p:nvPr/>
        </p:nvPicPr>
        <p:blipFill>
          <a:blip r:embed="rId4"/>
          <a:stretch>
            <a:fillRect/>
          </a:stretch>
        </p:blipFill>
        <p:spPr>
          <a:xfrm>
            <a:off x="8102600" y="141718"/>
            <a:ext cx="1041400" cy="104457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6409582" cy="1143000"/>
          </a:xfrm>
        </p:spPr>
        <p:txBody>
          <a:bodyPr>
            <a:noAutofit/>
          </a:bodyPr>
          <a:lstStyle/>
          <a:p>
            <a:pPr algn="ctr"/>
            <a:r>
              <a:rPr lang="es-NI" sz="2800" b="1" dirty="0" smtClean="0">
                <a:solidFill>
                  <a:srgbClr val="008000"/>
                </a:solidFill>
              </a:rPr>
              <a:t>Cómo </a:t>
            </a:r>
            <a:r>
              <a:rPr lang="es-NI" sz="2800" b="1" dirty="0">
                <a:solidFill>
                  <a:srgbClr val="008000"/>
                </a:solidFill>
              </a:rPr>
              <a:t>se hacen realidad estas leyes y declaraciones en </a:t>
            </a:r>
            <a:r>
              <a:rPr lang="es-NI" sz="2800" b="1" dirty="0" smtClean="0">
                <a:solidFill>
                  <a:srgbClr val="008000"/>
                </a:solidFill>
              </a:rPr>
              <a:t>Nicaragua</a:t>
            </a:r>
            <a:endParaRPr lang="es-ES_tradnl" sz="3600" dirty="0"/>
          </a:p>
        </p:txBody>
      </p:sp>
      <p:sp>
        <p:nvSpPr>
          <p:cNvPr id="3" name="Content Placeholder 2"/>
          <p:cNvSpPr>
            <a:spLocks noGrp="1"/>
          </p:cNvSpPr>
          <p:nvPr>
            <p:ph idx="1"/>
          </p:nvPr>
        </p:nvSpPr>
        <p:spPr>
          <a:xfrm>
            <a:off x="1089212" y="1639290"/>
            <a:ext cx="7597588" cy="4640486"/>
          </a:xfrm>
        </p:spPr>
        <p:txBody>
          <a:bodyPr>
            <a:normAutofit fontScale="77500" lnSpcReduction="20000"/>
          </a:bodyPr>
          <a:lstStyle/>
          <a:p>
            <a:pPr algn="just">
              <a:lnSpc>
                <a:spcPct val="120000"/>
              </a:lnSpc>
            </a:pPr>
            <a:r>
              <a:rPr lang="es-NI" sz="2600" dirty="0">
                <a:solidFill>
                  <a:srgbClr val="000090"/>
                </a:solidFill>
                <a:latin typeface="Arial" panose="020B0604020202020204" pitchFamily="34" charset="0"/>
                <a:cs typeface="Arial" panose="020B0604020202020204" pitchFamily="34" charset="0"/>
              </a:rPr>
              <a:t>Realización de encuentros Internacionales de Educación Superior e Interculturalidad en Nicaragua cada dos años con la participación de las Universidades Nacionales y la </a:t>
            </a:r>
            <a:r>
              <a:rPr lang="es-NI" sz="2600" dirty="0" smtClean="0">
                <a:solidFill>
                  <a:srgbClr val="000090"/>
                </a:solidFill>
                <a:latin typeface="Arial" panose="020B0604020202020204" pitchFamily="34" charset="0"/>
                <a:cs typeface="Arial" panose="020B0604020202020204" pitchFamily="34" charset="0"/>
              </a:rPr>
              <a:t>RUIICAY, impulsadas por CNU. </a:t>
            </a:r>
            <a:endParaRPr lang="es-NI" sz="2600" dirty="0">
              <a:solidFill>
                <a:srgbClr val="000090"/>
              </a:solidFill>
              <a:latin typeface="Arial" panose="020B0604020202020204" pitchFamily="34" charset="0"/>
              <a:cs typeface="Arial" panose="020B0604020202020204" pitchFamily="34" charset="0"/>
            </a:endParaRPr>
          </a:p>
          <a:p>
            <a:pPr algn="just">
              <a:lnSpc>
                <a:spcPct val="120000"/>
              </a:lnSpc>
            </a:pPr>
            <a:endParaRPr lang="es-NI" sz="2600" dirty="0">
              <a:solidFill>
                <a:srgbClr val="000090"/>
              </a:solidFill>
              <a:latin typeface="Arial" panose="020B0604020202020204" pitchFamily="34" charset="0"/>
              <a:cs typeface="Arial" panose="020B0604020202020204" pitchFamily="34" charset="0"/>
            </a:endParaRPr>
          </a:p>
          <a:p>
            <a:pPr algn="just">
              <a:lnSpc>
                <a:spcPct val="120000"/>
              </a:lnSpc>
            </a:pPr>
            <a:r>
              <a:rPr lang="es-NI" sz="2600" dirty="0">
                <a:solidFill>
                  <a:srgbClr val="000090"/>
                </a:solidFill>
                <a:latin typeface="Arial" panose="020B0604020202020204" pitchFamily="34" charset="0"/>
                <a:cs typeface="Arial" panose="020B0604020202020204" pitchFamily="34" charset="0"/>
              </a:rPr>
              <a:t>Realizan de reuniones del Consejo Nacional de Universidades en territorios multiétnicos y acompañamiento a las Universidades Comunitarias e Interculturales en los diálogos con las Autoridades de las Regiones Autónomas</a:t>
            </a:r>
            <a:r>
              <a:rPr lang="es-NI" sz="2600" dirty="0" smtClean="0">
                <a:solidFill>
                  <a:srgbClr val="000090"/>
                </a:solidFill>
                <a:latin typeface="Arial" panose="020B0604020202020204" pitchFamily="34" charset="0"/>
                <a:cs typeface="Arial" panose="020B0604020202020204" pitchFamily="34" charset="0"/>
              </a:rPr>
              <a:t>.</a:t>
            </a:r>
          </a:p>
          <a:p>
            <a:pPr algn="just">
              <a:lnSpc>
                <a:spcPct val="120000"/>
              </a:lnSpc>
            </a:pPr>
            <a:endParaRPr lang="es-NI" sz="2600" dirty="0" smtClean="0">
              <a:solidFill>
                <a:srgbClr val="000090"/>
              </a:solidFill>
              <a:latin typeface="Arial" panose="020B0604020202020204" pitchFamily="34" charset="0"/>
              <a:cs typeface="Arial" panose="020B0604020202020204" pitchFamily="34" charset="0"/>
            </a:endParaRPr>
          </a:p>
          <a:p>
            <a:pPr algn="just">
              <a:lnSpc>
                <a:spcPct val="120000"/>
              </a:lnSpc>
            </a:pPr>
            <a:r>
              <a:rPr lang="es-NI" sz="2600" dirty="0">
                <a:solidFill>
                  <a:srgbClr val="000090"/>
                </a:solidFill>
                <a:latin typeface="Arial" panose="020B0604020202020204" pitchFamily="34" charset="0"/>
                <a:cs typeface="Arial" panose="020B0604020202020204" pitchFamily="34" charset="0"/>
              </a:rPr>
              <a:t>Acompañan a las Universidades Comunitarias Interculturales en la introducción de propuestas en las Leyes Nacionales de Educación.</a:t>
            </a:r>
          </a:p>
          <a:p>
            <a:pPr algn="just">
              <a:lnSpc>
                <a:spcPct val="120000"/>
              </a:lnSpc>
            </a:pPr>
            <a:endParaRPr lang="es-NI" sz="2600" dirty="0">
              <a:solidFill>
                <a:srgbClr val="000090"/>
              </a:solidFill>
              <a:latin typeface="Arial" panose="020B0604020202020204" pitchFamily="34" charset="0"/>
              <a:cs typeface="Arial" panose="020B0604020202020204" pitchFamily="34" charset="0"/>
            </a:endParaRPr>
          </a:p>
          <a:p>
            <a:pPr algn="just"/>
            <a:endParaRPr lang="en-US" dirty="0" smtClean="0">
              <a:solidFill>
                <a:srgbClr val="000090"/>
              </a:solidFill>
            </a:endParaRPr>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6409582" cy="1143000"/>
          </a:xfrm>
        </p:spPr>
        <p:txBody>
          <a:bodyPr>
            <a:noAutofit/>
          </a:bodyPr>
          <a:lstStyle/>
          <a:p>
            <a:pPr algn="ctr"/>
            <a:r>
              <a:rPr lang="es-NI" sz="2800" b="1" dirty="0" smtClean="0">
                <a:solidFill>
                  <a:srgbClr val="008000"/>
                </a:solidFill>
              </a:rPr>
              <a:t>¿Cómo </a:t>
            </a:r>
            <a:r>
              <a:rPr lang="es-NI" sz="2800" b="1" dirty="0">
                <a:solidFill>
                  <a:srgbClr val="008000"/>
                </a:solidFill>
              </a:rPr>
              <a:t>se hacen realidad estas leyes y declaraciones en </a:t>
            </a:r>
            <a:r>
              <a:rPr lang="es-NI" sz="2800" b="1" dirty="0" smtClean="0">
                <a:solidFill>
                  <a:srgbClr val="008000"/>
                </a:solidFill>
              </a:rPr>
              <a:t>Nicaragua?</a:t>
            </a:r>
            <a:endParaRPr lang="es-ES_tradnl" sz="3600" dirty="0"/>
          </a:p>
        </p:txBody>
      </p:sp>
      <p:sp>
        <p:nvSpPr>
          <p:cNvPr id="3" name="Content Placeholder 2"/>
          <p:cNvSpPr>
            <a:spLocks noGrp="1"/>
          </p:cNvSpPr>
          <p:nvPr>
            <p:ph idx="1"/>
          </p:nvPr>
        </p:nvSpPr>
        <p:spPr>
          <a:xfrm>
            <a:off x="775854" y="1417616"/>
            <a:ext cx="7910945" cy="5177147"/>
          </a:xfrm>
        </p:spPr>
        <p:txBody>
          <a:bodyPr>
            <a:normAutofit/>
          </a:bodyPr>
          <a:lstStyle/>
          <a:p>
            <a:pPr algn="just"/>
            <a:r>
              <a:rPr lang="es-NI" sz="2000" dirty="0">
                <a:solidFill>
                  <a:srgbClr val="000090"/>
                </a:solidFill>
                <a:latin typeface="Arial" panose="020B0604020202020204" pitchFamily="34" charset="0"/>
                <a:cs typeface="Arial" panose="020B0604020202020204" pitchFamily="34" charset="0"/>
              </a:rPr>
              <a:t>Acompañamiento en las discusiones con el Consejo Nacional de Evaluación y Acreditación, CNEA, en la construcción de indicadores interculturales para el aseguramiento de la calidad culturalmente pertinente.</a:t>
            </a:r>
          </a:p>
          <a:p>
            <a:pPr algn="just"/>
            <a:r>
              <a:rPr lang="es-NI" sz="2000" dirty="0">
                <a:solidFill>
                  <a:srgbClr val="000090"/>
                </a:solidFill>
                <a:latin typeface="Arial" panose="020B0604020202020204" pitchFamily="34" charset="0"/>
                <a:cs typeface="Arial" panose="020B0604020202020204" pitchFamily="34" charset="0"/>
              </a:rPr>
              <a:t>Entregan presupuesto a las Universidades Comunitarias.</a:t>
            </a:r>
          </a:p>
          <a:p>
            <a:pPr algn="just"/>
            <a:r>
              <a:rPr lang="es-NI" sz="2000" dirty="0">
                <a:solidFill>
                  <a:srgbClr val="000090"/>
                </a:solidFill>
                <a:latin typeface="Arial" panose="020B0604020202020204" pitchFamily="34" charset="0"/>
                <a:cs typeface="Arial" panose="020B0604020202020204" pitchFamily="34" charset="0"/>
              </a:rPr>
              <a:t>Acompañan a la RUIICAY en su proceso de fortalecimiento. </a:t>
            </a:r>
            <a:endParaRPr lang="es-NI" sz="2000" dirty="0" smtClean="0">
              <a:solidFill>
                <a:srgbClr val="000090"/>
              </a:solidFill>
              <a:latin typeface="Arial" panose="020B0604020202020204" pitchFamily="34" charset="0"/>
              <a:cs typeface="Arial" panose="020B0604020202020204" pitchFamily="34" charset="0"/>
            </a:endParaRPr>
          </a:p>
          <a:p>
            <a:pPr algn="just"/>
            <a:r>
              <a:rPr lang="es-NI" sz="2000" dirty="0">
                <a:solidFill>
                  <a:srgbClr val="000090"/>
                </a:solidFill>
                <a:latin typeface="Arial" panose="020B0604020202020204" pitchFamily="34" charset="0"/>
                <a:cs typeface="Arial" panose="020B0604020202020204" pitchFamily="34" charset="0"/>
              </a:rPr>
              <a:t>Talleres de concertación con el Consejo Nacional de Evaluación </a:t>
            </a:r>
            <a:r>
              <a:rPr lang="es-NI" sz="2000" dirty="0" smtClean="0">
                <a:solidFill>
                  <a:srgbClr val="000090"/>
                </a:solidFill>
                <a:latin typeface="Arial" panose="020B0604020202020204" pitchFamily="34" charset="0"/>
                <a:cs typeface="Arial" panose="020B0604020202020204" pitchFamily="34" charset="0"/>
              </a:rPr>
              <a:t>y Acreditación </a:t>
            </a:r>
            <a:r>
              <a:rPr lang="es-NI" sz="2000" dirty="0">
                <a:solidFill>
                  <a:srgbClr val="000090"/>
                </a:solidFill>
                <a:latin typeface="Arial" panose="020B0604020202020204" pitchFamily="34" charset="0"/>
                <a:cs typeface="Arial" panose="020B0604020202020204" pitchFamily="34" charset="0"/>
              </a:rPr>
              <a:t>con las Universidades Comunitarias Interculturales en el proceso de construcción de indicadores pertinentes interculturales.</a:t>
            </a:r>
          </a:p>
          <a:p>
            <a:pPr algn="just"/>
            <a:r>
              <a:rPr lang="es-NI" sz="2000" dirty="0">
                <a:solidFill>
                  <a:srgbClr val="000090"/>
                </a:solidFill>
                <a:latin typeface="Arial" panose="020B0604020202020204" pitchFamily="34" charset="0"/>
                <a:cs typeface="Arial" panose="020B0604020202020204" pitchFamily="34" charset="0"/>
              </a:rPr>
              <a:t> Acompañamiento del CNEA en el proceso de revisión de los documentos interculturales de Evaluación y Acreditación.</a:t>
            </a:r>
          </a:p>
          <a:p>
            <a:pPr algn="just"/>
            <a:r>
              <a:rPr lang="es-NI" sz="2000" dirty="0">
                <a:solidFill>
                  <a:srgbClr val="000090"/>
                </a:solidFill>
                <a:latin typeface="Arial" panose="020B0604020202020204" pitchFamily="34" charset="0"/>
                <a:cs typeface="Arial" panose="020B0604020202020204" pitchFamily="34" charset="0"/>
              </a:rPr>
              <a:t>Realización de Intercambio de experiencias entre el CNEA y la (RUIICAY).</a:t>
            </a:r>
          </a:p>
          <a:p>
            <a:pPr algn="just"/>
            <a:r>
              <a:rPr lang="es-NI" sz="2000" dirty="0" smtClean="0">
                <a:solidFill>
                  <a:srgbClr val="000090"/>
                </a:solidFill>
                <a:latin typeface="Arial" panose="020B0604020202020204" pitchFamily="34" charset="0"/>
                <a:cs typeface="Arial" panose="020B0604020202020204" pitchFamily="34" charset="0"/>
              </a:rPr>
              <a:t> </a:t>
            </a:r>
            <a:endParaRPr lang="es-NI" sz="2000" dirty="0">
              <a:solidFill>
                <a:srgbClr val="000090"/>
              </a:solidFill>
              <a:latin typeface="Arial" panose="020B0604020202020204" pitchFamily="34" charset="0"/>
              <a:cs typeface="Arial" panose="020B0604020202020204" pitchFamily="34" charset="0"/>
            </a:endParaRPr>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Tree>
    <p:extLst>
      <p:ext uri="{BB962C8B-B14F-4D97-AF65-F5344CB8AC3E}">
        <p14:creationId xmlns:p14="http://schemas.microsoft.com/office/powerpoint/2010/main" val="17873042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182" y="121443"/>
            <a:ext cx="7737708" cy="1143000"/>
          </a:xfrm>
        </p:spPr>
        <p:txBody>
          <a:bodyPr>
            <a:noAutofit/>
          </a:bodyPr>
          <a:lstStyle/>
          <a:p>
            <a:pPr algn="ctr"/>
            <a:r>
              <a:rPr lang="en-US" sz="3000" b="1" dirty="0" err="1">
                <a:solidFill>
                  <a:srgbClr val="008000"/>
                </a:solidFill>
              </a:rPr>
              <a:t>Interculturalidad</a:t>
            </a:r>
            <a:r>
              <a:rPr lang="en-US" sz="3000" b="1" dirty="0">
                <a:solidFill>
                  <a:srgbClr val="008000"/>
                </a:solidFill>
              </a:rPr>
              <a:t> y </a:t>
            </a:r>
            <a:r>
              <a:rPr lang="en-US" sz="3000" b="1" dirty="0" err="1">
                <a:solidFill>
                  <a:srgbClr val="008000"/>
                </a:solidFill>
              </a:rPr>
              <a:t>Educación</a:t>
            </a:r>
            <a:r>
              <a:rPr lang="en-US" sz="3000" b="1" dirty="0">
                <a:solidFill>
                  <a:srgbClr val="008000"/>
                </a:solidFill>
              </a:rPr>
              <a:t> Superior</a:t>
            </a:r>
            <a:endParaRPr lang="es-ES_tradnl" sz="3000" dirty="0"/>
          </a:p>
        </p:txBody>
      </p:sp>
      <p:sp>
        <p:nvSpPr>
          <p:cNvPr id="3" name="Content Placeholder 2"/>
          <p:cNvSpPr>
            <a:spLocks noGrp="1"/>
          </p:cNvSpPr>
          <p:nvPr>
            <p:ph idx="1"/>
          </p:nvPr>
        </p:nvSpPr>
        <p:spPr>
          <a:xfrm>
            <a:off x="905272" y="1208013"/>
            <a:ext cx="7887637" cy="2501998"/>
          </a:xfrm>
        </p:spPr>
        <p:txBody>
          <a:bodyPr>
            <a:normAutofit/>
          </a:bodyPr>
          <a:lstStyle/>
          <a:p>
            <a:pPr algn="just"/>
            <a:r>
              <a:rPr lang="es-NI" sz="2100" dirty="0" smtClean="0">
                <a:solidFill>
                  <a:srgbClr val="000090"/>
                </a:solidFill>
              </a:rPr>
              <a:t>Según </a:t>
            </a:r>
            <a:r>
              <a:rPr lang="es-NI" sz="2100" dirty="0">
                <a:solidFill>
                  <a:srgbClr val="000090"/>
                </a:solidFill>
              </a:rPr>
              <a:t>Walsh (2000), el problema dentro del sistema educativo, es cómo tratar la diversidad cultural.</a:t>
            </a:r>
          </a:p>
          <a:p>
            <a:pPr algn="just"/>
            <a:endParaRPr lang="es-NI" sz="2100" dirty="0">
              <a:solidFill>
                <a:srgbClr val="000090"/>
              </a:solidFill>
            </a:endParaRPr>
          </a:p>
          <a:p>
            <a:pPr algn="just"/>
            <a:r>
              <a:rPr lang="es-NI" sz="2100" dirty="0" smtClean="0">
                <a:solidFill>
                  <a:srgbClr val="000090"/>
                </a:solidFill>
              </a:rPr>
              <a:t>Frente </a:t>
            </a:r>
            <a:r>
              <a:rPr lang="es-NI" sz="2100" dirty="0">
                <a:solidFill>
                  <a:srgbClr val="000090"/>
                </a:solidFill>
              </a:rPr>
              <a:t>a esta postura, las nacionalidades y pueblos han decidido construir un pensar propio, abriendo el camino a  Universidades Indígenas, Interculturales y Comunitarias, entre ellas URACCAN.</a:t>
            </a:r>
          </a:p>
          <a:p>
            <a:pPr algn="just"/>
            <a:endParaRPr lang="en-US" sz="2100" dirty="0" smtClean="0">
              <a:solidFill>
                <a:srgbClr val="000090"/>
              </a:solidFill>
            </a:endParaRPr>
          </a:p>
        </p:txBody>
      </p:sp>
      <p:pic>
        <p:nvPicPr>
          <p:cNvPr id="4" name="Picture 3" descr="uraccan rebaso blanco.png"/>
          <p:cNvPicPr>
            <a:picLocks noChangeAspect="1"/>
          </p:cNvPicPr>
          <p:nvPr/>
        </p:nvPicPr>
        <p:blipFill>
          <a:blip r:embed="rId4"/>
          <a:stretch>
            <a:fillRect/>
          </a:stretch>
        </p:blipFill>
        <p:spPr>
          <a:xfrm>
            <a:off x="8014745" y="121443"/>
            <a:ext cx="1041400" cy="1044575"/>
          </a:xfrm>
          <a:prstGeom prst="rect">
            <a:avLst/>
          </a:prstGeom>
        </p:spPr>
      </p:pic>
      <p:pic>
        <p:nvPicPr>
          <p:cNvPr id="8" name="Picture 4" descr="DSC05309"/>
          <p:cNvPicPr>
            <a:picLocks noChangeAspect="1" noChangeArrowheads="1"/>
          </p:cNvPicPr>
          <p:nvPr/>
        </p:nvPicPr>
        <p:blipFill>
          <a:blip r:embed="rId5" cstate="email"/>
          <a:srcRect/>
          <a:stretch>
            <a:fillRect/>
          </a:stretch>
        </p:blipFill>
        <p:spPr bwMode="auto">
          <a:xfrm>
            <a:off x="2757054" y="3496518"/>
            <a:ext cx="3692563" cy="3181373"/>
          </a:xfrm>
          <a:prstGeom prst="round2DiagRect">
            <a:avLst>
              <a:gd name="adj1" fmla="val 16667"/>
              <a:gd name="adj2" fmla="val 0"/>
            </a:avLst>
          </a:prstGeom>
          <a:ln w="88900" cap="sq">
            <a:solidFill>
              <a:srgbClr val="FFFFFF"/>
            </a:solidFill>
            <a:miter lim="800000"/>
          </a:ln>
          <a:effectLst>
            <a:outerShdw blurRad="57785" algn="br" rotWithShape="0">
              <a:srgbClr val="000000">
                <a:alpha val="70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0655" y="1156446"/>
            <a:ext cx="7559855" cy="5123243"/>
          </a:xfrm>
        </p:spPr>
        <p:txBody>
          <a:bodyPr>
            <a:normAutofit/>
          </a:bodyPr>
          <a:lstStyle/>
          <a:p>
            <a:pPr marL="82296" indent="0" algn="just">
              <a:buNone/>
            </a:pPr>
            <a:r>
              <a:rPr lang="es-NI" sz="2100" dirty="0">
                <a:solidFill>
                  <a:srgbClr val="000090"/>
                </a:solidFill>
              </a:rPr>
              <a:t>Algunos aspectos a considerar en el proceso de integrar la interculturalidad en la Educación Superior.</a:t>
            </a:r>
          </a:p>
          <a:p>
            <a:pPr algn="just"/>
            <a:r>
              <a:rPr lang="es-NI" sz="2100" dirty="0" smtClean="0">
                <a:solidFill>
                  <a:srgbClr val="000090"/>
                </a:solidFill>
              </a:rPr>
              <a:t>Participación</a:t>
            </a:r>
            <a:r>
              <a:rPr lang="es-NI" sz="2100" dirty="0">
                <a:solidFill>
                  <a:srgbClr val="000090"/>
                </a:solidFill>
              </a:rPr>
              <a:t>. </a:t>
            </a:r>
          </a:p>
          <a:p>
            <a:pPr algn="just"/>
            <a:r>
              <a:rPr lang="es-NI" sz="2100" dirty="0" smtClean="0">
                <a:solidFill>
                  <a:srgbClr val="000090"/>
                </a:solidFill>
              </a:rPr>
              <a:t>Consenso</a:t>
            </a:r>
            <a:r>
              <a:rPr lang="es-NI" sz="2100" dirty="0">
                <a:solidFill>
                  <a:srgbClr val="000090"/>
                </a:solidFill>
              </a:rPr>
              <a:t>.</a:t>
            </a:r>
          </a:p>
          <a:p>
            <a:pPr algn="just"/>
            <a:r>
              <a:rPr lang="es-NI" sz="2100" dirty="0" smtClean="0">
                <a:solidFill>
                  <a:srgbClr val="000090"/>
                </a:solidFill>
              </a:rPr>
              <a:t>Repensar </a:t>
            </a:r>
            <a:r>
              <a:rPr lang="es-NI" sz="2100" dirty="0">
                <a:solidFill>
                  <a:srgbClr val="000090"/>
                </a:solidFill>
              </a:rPr>
              <a:t>nuestra práctica docente.</a:t>
            </a:r>
          </a:p>
          <a:p>
            <a:pPr algn="just"/>
            <a:r>
              <a:rPr lang="es-NI" sz="2100" dirty="0" smtClean="0">
                <a:solidFill>
                  <a:srgbClr val="000090"/>
                </a:solidFill>
              </a:rPr>
              <a:t>Analizar </a:t>
            </a:r>
            <a:r>
              <a:rPr lang="es-NI" sz="2100" dirty="0">
                <a:solidFill>
                  <a:srgbClr val="000090"/>
                </a:solidFill>
              </a:rPr>
              <a:t>su pertinencia a la luz de las características socioculturales de los y las estudiantes y de sus necesidades como personas y como miembros de un pueblo. </a:t>
            </a:r>
          </a:p>
          <a:p>
            <a:pPr algn="just"/>
            <a:r>
              <a:rPr lang="es-NI" sz="2100" dirty="0" smtClean="0">
                <a:solidFill>
                  <a:srgbClr val="000090"/>
                </a:solidFill>
              </a:rPr>
              <a:t>Nos </a:t>
            </a:r>
            <a:r>
              <a:rPr lang="es-NI" sz="2100" dirty="0">
                <a:solidFill>
                  <a:srgbClr val="000090"/>
                </a:solidFill>
              </a:rPr>
              <a:t>desafía a revisar las competencias que queremos desarrollar.</a:t>
            </a:r>
          </a:p>
          <a:p>
            <a:pPr algn="just"/>
            <a:r>
              <a:rPr lang="es-NI" sz="2100" dirty="0" smtClean="0">
                <a:solidFill>
                  <a:srgbClr val="000090"/>
                </a:solidFill>
              </a:rPr>
              <a:t>Los </a:t>
            </a:r>
            <a:r>
              <a:rPr lang="es-NI" sz="2100" dirty="0">
                <a:solidFill>
                  <a:srgbClr val="000090"/>
                </a:solidFill>
              </a:rPr>
              <a:t>contenidos que vamos a trabajar.</a:t>
            </a:r>
          </a:p>
          <a:p>
            <a:pPr algn="just"/>
            <a:r>
              <a:rPr lang="es-NI" sz="2100" dirty="0" smtClean="0">
                <a:solidFill>
                  <a:srgbClr val="000090"/>
                </a:solidFill>
              </a:rPr>
              <a:t>Las </a:t>
            </a:r>
            <a:r>
              <a:rPr lang="es-NI" sz="2100" dirty="0">
                <a:solidFill>
                  <a:srgbClr val="000090"/>
                </a:solidFill>
              </a:rPr>
              <a:t>estrategias que vamos a usar y los criterios y procedimientos con los cuales vamos a evaluar. </a:t>
            </a:r>
            <a:endParaRPr lang="en-US" sz="2100" dirty="0" smtClean="0">
              <a:solidFill>
                <a:srgbClr val="000090"/>
              </a:solidFill>
            </a:endParaRPr>
          </a:p>
        </p:txBody>
      </p:sp>
      <p:pic>
        <p:nvPicPr>
          <p:cNvPr id="4" name="Picture 3" descr="uraccan rebaso blanco.png"/>
          <p:cNvPicPr>
            <a:picLocks noChangeAspect="1"/>
          </p:cNvPicPr>
          <p:nvPr/>
        </p:nvPicPr>
        <p:blipFill>
          <a:blip r:embed="rId4"/>
          <a:stretch>
            <a:fillRect/>
          </a:stretch>
        </p:blipFill>
        <p:spPr>
          <a:xfrm>
            <a:off x="7903905" y="287703"/>
            <a:ext cx="1041400" cy="1044575"/>
          </a:xfrm>
          <a:prstGeom prst="rect">
            <a:avLst/>
          </a:prstGeom>
        </p:spPr>
      </p:pic>
    </p:spTree>
    <p:extLst>
      <p:ext uri="{BB962C8B-B14F-4D97-AF65-F5344CB8AC3E}">
        <p14:creationId xmlns:p14="http://schemas.microsoft.com/office/powerpoint/2010/main" val="153620976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 name="3 Imagen" descr="02 est en taller de liderazgo.JPG"/>
          <p:cNvPicPr/>
          <p:nvPr/>
        </p:nvPicPr>
        <p:blipFill>
          <a:blip r:embed="rId4" cstate="email"/>
          <a:srcRect/>
          <a:stretch>
            <a:fillRect/>
          </a:stretch>
        </p:blipFill>
        <p:spPr bwMode="auto">
          <a:xfrm rot="21237198">
            <a:off x="298683" y="3622574"/>
            <a:ext cx="3861735" cy="28974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p:cNvSpPr>
            <a:spLocks noGrp="1"/>
          </p:cNvSpPr>
          <p:nvPr>
            <p:ph idx="1"/>
          </p:nvPr>
        </p:nvSpPr>
        <p:spPr>
          <a:xfrm>
            <a:off x="1080655" y="287703"/>
            <a:ext cx="7559855" cy="3437132"/>
          </a:xfrm>
        </p:spPr>
        <p:txBody>
          <a:bodyPr>
            <a:normAutofit/>
          </a:bodyPr>
          <a:lstStyle/>
          <a:p>
            <a:pPr marL="82296" indent="0" algn="just">
              <a:buNone/>
            </a:pPr>
            <a:r>
              <a:rPr lang="es-NI" sz="2100" dirty="0" smtClean="0">
                <a:solidFill>
                  <a:srgbClr val="000090"/>
                </a:solidFill>
                <a:latin typeface="Arial" panose="020B0604020202020204" pitchFamily="34" charset="0"/>
                <a:cs typeface="Arial" panose="020B0604020202020204" pitchFamily="34" charset="0"/>
              </a:rPr>
              <a:t>Implica</a:t>
            </a:r>
            <a:r>
              <a:rPr lang="es-NI" sz="2100" dirty="0">
                <a:solidFill>
                  <a:srgbClr val="000090"/>
                </a:solidFill>
                <a:latin typeface="Arial" panose="020B0604020202020204" pitchFamily="34" charset="0"/>
                <a:cs typeface="Arial" panose="020B0604020202020204" pitchFamily="34" charset="0"/>
              </a:rPr>
              <a:t>, también, abordar de manera diferente los contenidos de las distintas áreas del currículo y repensar las estrategias de enseñanza-aprendizaje que se desarrollan en el aula. </a:t>
            </a:r>
          </a:p>
          <a:p>
            <a:pPr algn="just"/>
            <a:r>
              <a:rPr lang="es-NI" sz="2100" dirty="0" smtClean="0">
                <a:solidFill>
                  <a:srgbClr val="000090"/>
                </a:solidFill>
                <a:latin typeface="Arial" panose="020B0604020202020204" pitchFamily="34" charset="0"/>
                <a:cs typeface="Arial" panose="020B0604020202020204" pitchFamily="34" charset="0"/>
              </a:rPr>
              <a:t>Ejercicio </a:t>
            </a:r>
            <a:r>
              <a:rPr lang="es-NI" sz="2100" dirty="0">
                <a:solidFill>
                  <a:srgbClr val="000090"/>
                </a:solidFill>
                <a:latin typeface="Arial" panose="020B0604020202020204" pitchFamily="34" charset="0"/>
                <a:cs typeface="Arial" panose="020B0604020202020204" pitchFamily="34" charset="0"/>
              </a:rPr>
              <a:t>de la participación .</a:t>
            </a:r>
          </a:p>
          <a:p>
            <a:pPr algn="just"/>
            <a:r>
              <a:rPr lang="es-NI" sz="2100" dirty="0" smtClean="0">
                <a:solidFill>
                  <a:srgbClr val="000090"/>
                </a:solidFill>
                <a:latin typeface="Arial" panose="020B0604020202020204" pitchFamily="34" charset="0"/>
                <a:cs typeface="Arial" panose="020B0604020202020204" pitchFamily="34" charset="0"/>
              </a:rPr>
              <a:t>El </a:t>
            </a:r>
            <a:r>
              <a:rPr lang="es-NI" sz="2100" dirty="0">
                <a:solidFill>
                  <a:srgbClr val="000090"/>
                </a:solidFill>
                <a:latin typeface="Arial" panose="020B0604020202020204" pitchFamily="34" charset="0"/>
                <a:cs typeface="Arial" panose="020B0604020202020204" pitchFamily="34" charset="0"/>
              </a:rPr>
              <a:t>acceso (como llegan estudiantes de pueblos diferentes que han tenido menos oportunidad a las aulas de clases).</a:t>
            </a:r>
          </a:p>
          <a:p>
            <a:pPr algn="just"/>
            <a:r>
              <a:rPr lang="es-NI" sz="2100" dirty="0" smtClean="0">
                <a:solidFill>
                  <a:srgbClr val="000090"/>
                </a:solidFill>
                <a:latin typeface="Arial" panose="020B0604020202020204" pitchFamily="34" charset="0"/>
                <a:cs typeface="Arial" panose="020B0604020202020204" pitchFamily="34" charset="0"/>
              </a:rPr>
              <a:t>Equidad </a:t>
            </a:r>
            <a:endParaRPr lang="es-NI" sz="2100" dirty="0">
              <a:solidFill>
                <a:srgbClr val="000090"/>
              </a:solidFill>
              <a:latin typeface="Arial" panose="020B0604020202020204" pitchFamily="34" charset="0"/>
              <a:cs typeface="Arial" panose="020B0604020202020204" pitchFamily="34" charset="0"/>
            </a:endParaRPr>
          </a:p>
          <a:p>
            <a:pPr algn="just"/>
            <a:r>
              <a:rPr lang="es-NI" sz="2100" dirty="0" smtClean="0">
                <a:solidFill>
                  <a:srgbClr val="000090"/>
                </a:solidFill>
                <a:latin typeface="Arial" panose="020B0604020202020204" pitchFamily="34" charset="0"/>
                <a:cs typeface="Arial" panose="020B0604020202020204" pitchFamily="34" charset="0"/>
              </a:rPr>
              <a:t>Como </a:t>
            </a:r>
            <a:r>
              <a:rPr lang="es-NI" sz="2100" dirty="0">
                <a:solidFill>
                  <a:srgbClr val="000090"/>
                </a:solidFill>
                <a:latin typeface="Arial" panose="020B0604020202020204" pitchFamily="34" charset="0"/>
                <a:cs typeface="Arial" panose="020B0604020202020204" pitchFamily="34" charset="0"/>
              </a:rPr>
              <a:t>lograr la permanencia en las aulas de los diferentes,  sin que pierdan su identidad. </a:t>
            </a:r>
          </a:p>
        </p:txBody>
      </p:sp>
      <p:sp>
        <p:nvSpPr>
          <p:cNvPr id="2" name="1 Rectángulo"/>
          <p:cNvSpPr/>
          <p:nvPr/>
        </p:nvSpPr>
        <p:spPr>
          <a:xfrm>
            <a:off x="4666128" y="3918277"/>
            <a:ext cx="4141695" cy="2354491"/>
          </a:xfrm>
          <a:prstGeom prst="rect">
            <a:avLst/>
          </a:prstGeom>
        </p:spPr>
        <p:txBody>
          <a:bodyPr wrap="square">
            <a:spAutoFit/>
          </a:bodyPr>
          <a:lstStyle/>
          <a:p>
            <a:pPr marL="342900" indent="-342900">
              <a:buFont typeface="Arial" panose="020B0604020202020204" pitchFamily="34" charset="0"/>
              <a:buChar char="•"/>
            </a:pPr>
            <a:r>
              <a:rPr lang="es-NI" sz="2100" dirty="0">
                <a:solidFill>
                  <a:srgbClr val="000090"/>
                </a:solidFill>
                <a:latin typeface="Arial" panose="020B0604020202020204" pitchFamily="34" charset="0"/>
                <a:cs typeface="Arial" panose="020B0604020202020204" pitchFamily="34" charset="0"/>
              </a:rPr>
              <a:t>La interculturalidad debe ayudarnos a construir relaciones equitativas y dialógicas con personas de distintas tradiciones socioculturales. Reconocerlo, respetarlo y valorarlo.</a:t>
            </a:r>
          </a:p>
        </p:txBody>
      </p:sp>
    </p:spTree>
    <p:extLst>
      <p:ext uri="{BB962C8B-B14F-4D97-AF65-F5344CB8AC3E}">
        <p14:creationId xmlns:p14="http://schemas.microsoft.com/office/powerpoint/2010/main" val="105953524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67209" y="121443"/>
            <a:ext cx="6409582" cy="1143000"/>
          </a:xfrm>
        </p:spPr>
        <p:txBody>
          <a:bodyPr>
            <a:noAutofit/>
          </a:bodyPr>
          <a:lstStyle/>
          <a:p>
            <a:pPr algn="ctr"/>
            <a:r>
              <a:rPr lang="es-NI" sz="3200" b="1" dirty="0">
                <a:solidFill>
                  <a:srgbClr val="008000"/>
                </a:solidFill>
              </a:rPr>
              <a:t>Indicadores de Interculturalidad en la Educación Superior</a:t>
            </a:r>
            <a:endParaRPr lang="es-ES_tradnl" sz="4000" dirty="0"/>
          </a:p>
        </p:txBody>
      </p:sp>
      <p:sp>
        <p:nvSpPr>
          <p:cNvPr id="3" name="Content Placeholder 2"/>
          <p:cNvSpPr>
            <a:spLocks noGrp="1"/>
          </p:cNvSpPr>
          <p:nvPr>
            <p:ph idx="1"/>
          </p:nvPr>
        </p:nvSpPr>
        <p:spPr>
          <a:xfrm>
            <a:off x="628181" y="1264443"/>
            <a:ext cx="7887637" cy="5136357"/>
          </a:xfrm>
        </p:spPr>
        <p:txBody>
          <a:bodyPr>
            <a:noAutofit/>
          </a:bodyPr>
          <a:lstStyle/>
          <a:p>
            <a:pPr algn="just"/>
            <a:r>
              <a:rPr lang="es-NI" sz="1900" dirty="0" smtClean="0">
                <a:solidFill>
                  <a:srgbClr val="000090"/>
                </a:solidFill>
                <a:latin typeface="Arial" panose="020B0604020202020204" pitchFamily="34" charset="0"/>
                <a:cs typeface="Arial" panose="020B0604020202020204" pitchFamily="34" charset="0"/>
              </a:rPr>
              <a:t>Impulsar </a:t>
            </a:r>
            <a:r>
              <a:rPr lang="es-NI" sz="1900" dirty="0">
                <a:solidFill>
                  <a:srgbClr val="000090"/>
                </a:solidFill>
                <a:latin typeface="Arial" panose="020B0604020202020204" pitchFamily="34" charset="0"/>
                <a:cs typeface="Arial" panose="020B0604020202020204" pitchFamily="34" charset="0"/>
              </a:rPr>
              <a:t>un proceso de complementación y enriquecimiento entre la ciencia moderna y los saberes tradicionales. (Currículos, textos, facilitadores, investigaciones, prácticas comunitarias. </a:t>
            </a:r>
          </a:p>
          <a:p>
            <a:pPr algn="just"/>
            <a:r>
              <a:rPr lang="es-NI" sz="1900" dirty="0" smtClean="0">
                <a:solidFill>
                  <a:srgbClr val="000090"/>
                </a:solidFill>
                <a:latin typeface="Arial" panose="020B0604020202020204" pitchFamily="34" charset="0"/>
                <a:cs typeface="Arial" panose="020B0604020202020204" pitchFamily="34" charset="0"/>
              </a:rPr>
              <a:t>Desarrollar </a:t>
            </a:r>
            <a:r>
              <a:rPr lang="es-NI" sz="1900" dirty="0">
                <a:solidFill>
                  <a:srgbClr val="000090"/>
                </a:solidFill>
                <a:latin typeface="Arial" panose="020B0604020202020204" pitchFamily="34" charset="0"/>
                <a:cs typeface="Arial" panose="020B0604020202020204" pitchFamily="34" charset="0"/>
              </a:rPr>
              <a:t>una educación cuya raíz surja de la cultura del entorno inmediato de los y las estudiantes e incorpore elementos y contenidos de horizontes culturales diversos con el fin de enriquecer el proceso formativo. La educación intercultural debe ser para la vida.</a:t>
            </a:r>
          </a:p>
          <a:p>
            <a:pPr algn="just"/>
            <a:r>
              <a:rPr lang="es-NI" sz="1900" dirty="0" smtClean="0">
                <a:solidFill>
                  <a:srgbClr val="000090"/>
                </a:solidFill>
                <a:latin typeface="Arial" panose="020B0604020202020204" pitchFamily="34" charset="0"/>
                <a:cs typeface="Arial" panose="020B0604020202020204" pitchFamily="34" charset="0"/>
              </a:rPr>
              <a:t>Reconocer </a:t>
            </a:r>
            <a:r>
              <a:rPr lang="es-NI" sz="1900" dirty="0">
                <a:solidFill>
                  <a:srgbClr val="000090"/>
                </a:solidFill>
                <a:latin typeface="Arial" panose="020B0604020202020204" pitchFamily="34" charset="0"/>
                <a:cs typeface="Arial" panose="020B0604020202020204" pitchFamily="34" charset="0"/>
              </a:rPr>
              <a:t>el modo ancestral como saber construido de manera colectiva en un contexto determinado. (Diálogos, seminarios e intercambios con estudiantes, facilitadores, líderes y lideresas Indígenas y afrodescendientes y promover las visitas a comunidades y territorios). </a:t>
            </a:r>
          </a:p>
          <a:p>
            <a:pPr algn="just"/>
            <a:r>
              <a:rPr lang="es-NI" sz="1900" dirty="0" smtClean="0">
                <a:solidFill>
                  <a:srgbClr val="000090"/>
                </a:solidFill>
                <a:latin typeface="Arial" panose="020B0604020202020204" pitchFamily="34" charset="0"/>
                <a:cs typeface="Arial" panose="020B0604020202020204" pitchFamily="34" charset="0"/>
              </a:rPr>
              <a:t>El </a:t>
            </a:r>
            <a:r>
              <a:rPr lang="es-NI" sz="1900" dirty="0">
                <a:solidFill>
                  <a:srgbClr val="000090"/>
                </a:solidFill>
                <a:latin typeface="Arial" panose="020B0604020202020204" pitchFamily="34" charset="0"/>
                <a:cs typeface="Arial" panose="020B0604020202020204" pitchFamily="34" charset="0"/>
              </a:rPr>
              <a:t>currículo y los materiales de enseñanza presentan las diversas perspectivas culturales sobre conceptos, resultados y problemas. </a:t>
            </a:r>
          </a:p>
          <a:p>
            <a:pPr algn="just"/>
            <a:r>
              <a:rPr lang="es-NI" sz="1900" dirty="0" smtClean="0">
                <a:solidFill>
                  <a:srgbClr val="000090"/>
                </a:solidFill>
                <a:latin typeface="Arial" panose="020B0604020202020204" pitchFamily="34" charset="0"/>
                <a:cs typeface="Arial" panose="020B0604020202020204" pitchFamily="34" charset="0"/>
              </a:rPr>
              <a:t>Enseñar </a:t>
            </a:r>
            <a:r>
              <a:rPr lang="es-NI" sz="1900" dirty="0">
                <a:solidFill>
                  <a:srgbClr val="000090"/>
                </a:solidFill>
                <a:latin typeface="Arial" panose="020B0604020202020204" pitchFamily="34" charset="0"/>
                <a:cs typeface="Arial" panose="020B0604020202020204" pitchFamily="34" charset="0"/>
              </a:rPr>
              <a:t>la L2 utilizando un enfoque de aprendizaje de nuevas competencias para la cultura común.</a:t>
            </a:r>
          </a:p>
        </p:txBody>
      </p:sp>
      <p:pic>
        <p:nvPicPr>
          <p:cNvPr id="4" name="Picture 3" descr="uraccan rebaso blanco.png"/>
          <p:cNvPicPr>
            <a:picLocks noChangeAspect="1"/>
          </p:cNvPicPr>
          <p:nvPr/>
        </p:nvPicPr>
        <p:blipFill>
          <a:blip r:embed="rId4"/>
          <a:stretch>
            <a:fillRect/>
          </a:stretch>
        </p:blipFill>
        <p:spPr>
          <a:xfrm>
            <a:off x="7845190" y="121443"/>
            <a:ext cx="1041400" cy="1044575"/>
          </a:xfrm>
          <a:prstGeom prst="rect">
            <a:avLst/>
          </a:prstGeom>
        </p:spPr>
      </p:pic>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465</TotalTime>
  <Words>2252</Words>
  <Application>Microsoft Macintosh PowerPoint</Application>
  <PresentationFormat>Presentación en pantalla (4:3)</PresentationFormat>
  <Paragraphs>129</Paragraphs>
  <Slides>19</Slides>
  <Notes>17</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Solstice</vt:lpstr>
      <vt:lpstr>“La Interculturalidad en la Educación Superior de Nicaragua”</vt:lpstr>
      <vt:lpstr>Introducción </vt:lpstr>
      <vt:lpstr>Fundamentos políticos y jurídicos que conceden el derecho a una Educación Intercultural </vt:lpstr>
      <vt:lpstr>Cómo se hacen realidad estas leyes y declaraciones en Nicaragua</vt:lpstr>
      <vt:lpstr>¿Cómo se hacen realidad estas leyes y declaraciones en Nicaragua?</vt:lpstr>
      <vt:lpstr>Interculturalidad y Educación Superior</vt:lpstr>
      <vt:lpstr>Presentación de PowerPoint</vt:lpstr>
      <vt:lpstr>Presentación de PowerPoint</vt:lpstr>
      <vt:lpstr>Indicadores de Interculturalidad en la Educación Superior</vt:lpstr>
      <vt:lpstr>Indicadores de Interculturalidad en la Educación Superior</vt:lpstr>
      <vt:lpstr>La experiencia de URACCAN</vt:lpstr>
      <vt:lpstr> Los  ejes transversales: </vt:lpstr>
      <vt:lpstr>El modelo pedagógico articula el conocimiento universal con el endógeno</vt:lpstr>
      <vt:lpstr>Los Principios Metodológicos</vt:lpstr>
      <vt:lpstr>Los Principios Metodológicos</vt:lpstr>
      <vt:lpstr>Retos y grandes desafíos</vt:lpstr>
      <vt:lpstr>Retos y grandes desafíos</vt:lpstr>
      <vt:lpstr>Retos y grandes desafíos</vt:lpstr>
      <vt:lpstr>“La Interculturalidad en la Educación Superior de Nicaragua”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Estrategia de Comunicación</dc:title>
  <dc:creator>Carlos Manuel</dc:creator>
  <cp:lastModifiedBy>Alta Hoker</cp:lastModifiedBy>
  <cp:revision>38</cp:revision>
  <dcterms:created xsi:type="dcterms:W3CDTF">2013-07-31T03:49:57Z</dcterms:created>
  <dcterms:modified xsi:type="dcterms:W3CDTF">2014-04-27T15:01:50Z</dcterms:modified>
</cp:coreProperties>
</file>